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261" r:id="rId5"/>
    <p:sldId id="263" r:id="rId6"/>
    <p:sldId id="286" r:id="rId7"/>
    <p:sldId id="281" r:id="rId8"/>
    <p:sldId id="280" r:id="rId9"/>
    <p:sldId id="287" r:id="rId10"/>
    <p:sldId id="288" r:id="rId11"/>
    <p:sldId id="278" r:id="rId12"/>
    <p:sldId id="284" r:id="rId13"/>
    <p:sldId id="282" r:id="rId14"/>
    <p:sldId id="266" r:id="rId15"/>
    <p:sldId id="267" r:id="rId16"/>
    <p:sldId id="268" r:id="rId17"/>
    <p:sldId id="269" r:id="rId18"/>
    <p:sldId id="270" r:id="rId19"/>
    <p:sldId id="283" r:id="rId20"/>
    <p:sldId id="271" r:id="rId21"/>
    <p:sldId id="273" r:id="rId22"/>
    <p:sldId id="272" r:id="rId23"/>
    <p:sldId id="274" r:id="rId24"/>
    <p:sldId id="275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55" autoAdjust="0"/>
  </p:normalViewPr>
  <p:slideViewPr>
    <p:cSldViewPr>
      <p:cViewPr>
        <p:scale>
          <a:sx n="110" d="100"/>
          <a:sy n="110" d="100"/>
        </p:scale>
        <p:origin x="-3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My%20Documents\DOC\NSERC%20Applications\Strategic%20Network%20-%20AWARE\AWARE%20II\Full%20Proposal\Final\HQP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18"/>
  <c:chart>
    <c:plotArea>
      <c:layout/>
      <c:barChart>
        <c:barDir val="bar"/>
        <c:grouping val="stacked"/>
        <c:ser>
          <c:idx val="0"/>
          <c:order val="0"/>
          <c:tx>
            <c:strRef>
              <c:f>Sheet1!$C$9</c:f>
              <c:strCache>
                <c:ptCount val="1"/>
                <c:pt idx="0">
                  <c:v>MSC</c:v>
                </c:pt>
              </c:strCache>
            </c:strRef>
          </c:tx>
          <c:cat>
            <c:strRef>
              <c:f>Sheet1!$B$10:$B$17</c:f>
              <c:strCache>
                <c:ptCount val="8"/>
                <c:pt idx="0">
                  <c:v>UBC</c:v>
                </c:pt>
                <c:pt idx="1">
                  <c:v>Sherbrooke</c:v>
                </c:pt>
                <c:pt idx="2">
                  <c:v>Queens</c:v>
                </c:pt>
                <c:pt idx="3">
                  <c:v>Nipissing</c:v>
                </c:pt>
                <c:pt idx="4">
                  <c:v>Laval</c:v>
                </c:pt>
                <c:pt idx="5">
                  <c:v>Toronto</c:v>
                </c:pt>
                <c:pt idx="6">
                  <c:v>UQAM</c:v>
                </c:pt>
                <c:pt idx="7">
                  <c:v>UNB</c:v>
                </c:pt>
              </c:strCache>
            </c:strRef>
          </c:cat>
          <c:val>
            <c:numRef>
              <c:f>Sheet1!$C$10:$C$17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3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Sheet1!$D$9</c:f>
              <c:strCache>
                <c:ptCount val="1"/>
                <c:pt idx="0">
                  <c:v>PHD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Sheet1!$B$10:$B$17</c:f>
              <c:strCache>
                <c:ptCount val="8"/>
                <c:pt idx="0">
                  <c:v>UBC</c:v>
                </c:pt>
                <c:pt idx="1">
                  <c:v>Sherbrooke</c:v>
                </c:pt>
                <c:pt idx="2">
                  <c:v>Queens</c:v>
                </c:pt>
                <c:pt idx="3">
                  <c:v>Nipissing</c:v>
                </c:pt>
                <c:pt idx="4">
                  <c:v>Laval</c:v>
                </c:pt>
                <c:pt idx="5">
                  <c:v>Toronto</c:v>
                </c:pt>
                <c:pt idx="6">
                  <c:v>UQAM</c:v>
                </c:pt>
                <c:pt idx="7">
                  <c:v>UNB</c:v>
                </c:pt>
              </c:strCache>
            </c:strRef>
          </c:cat>
          <c:val>
            <c:numRef>
              <c:f>Sheet1!$D$10:$D$17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Sheet1!$E$9</c:f>
              <c:strCache>
                <c:ptCount val="1"/>
                <c:pt idx="0">
                  <c:v>PDF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Sheet1!$B$10:$B$17</c:f>
              <c:strCache>
                <c:ptCount val="8"/>
                <c:pt idx="0">
                  <c:v>UBC</c:v>
                </c:pt>
                <c:pt idx="1">
                  <c:v>Sherbrooke</c:v>
                </c:pt>
                <c:pt idx="2">
                  <c:v>Queens</c:v>
                </c:pt>
                <c:pt idx="3">
                  <c:v>Nipissing</c:v>
                </c:pt>
                <c:pt idx="4">
                  <c:v>Laval</c:v>
                </c:pt>
                <c:pt idx="5">
                  <c:v>Toronto</c:v>
                </c:pt>
                <c:pt idx="6">
                  <c:v>UQAM</c:v>
                </c:pt>
                <c:pt idx="7">
                  <c:v>UNB</c:v>
                </c:pt>
              </c:strCache>
            </c:strRef>
          </c:cat>
          <c:val>
            <c:numRef>
              <c:f>Sheet1!$E$10:$E$17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Sheet1!$F$9</c:f>
              <c:strCache>
                <c:ptCount val="1"/>
                <c:pt idx="0">
                  <c:v>RA</c:v>
                </c:pt>
              </c:strCache>
            </c:strRef>
          </c:tx>
          <c:cat>
            <c:strRef>
              <c:f>Sheet1!$B$10:$B$17</c:f>
              <c:strCache>
                <c:ptCount val="8"/>
                <c:pt idx="0">
                  <c:v>UBC</c:v>
                </c:pt>
                <c:pt idx="1">
                  <c:v>Sherbrooke</c:v>
                </c:pt>
                <c:pt idx="2">
                  <c:v>Queens</c:v>
                </c:pt>
                <c:pt idx="3">
                  <c:v>Nipissing</c:v>
                </c:pt>
                <c:pt idx="4">
                  <c:v>Laval</c:v>
                </c:pt>
                <c:pt idx="5">
                  <c:v>Toronto</c:v>
                </c:pt>
                <c:pt idx="6">
                  <c:v>UQAM</c:v>
                </c:pt>
                <c:pt idx="7">
                  <c:v>UNB</c:v>
                </c:pt>
              </c:strCache>
            </c:strRef>
          </c:cat>
          <c:val>
            <c:numRef>
              <c:f>Sheet1!$F$10:$F$17</c:f>
              <c:numCache>
                <c:formatCode>General</c:formatCode>
                <c:ptCount val="8"/>
                <c:pt idx="0">
                  <c:v>1</c:v>
                </c:pt>
              </c:numCache>
            </c:numRef>
          </c:val>
        </c:ser>
        <c:overlap val="100"/>
        <c:axId val="71152384"/>
        <c:axId val="71153920"/>
      </c:barChart>
      <c:catAx>
        <c:axId val="71152384"/>
        <c:scaling>
          <c:orientation val="minMax"/>
        </c:scaling>
        <c:axPos val="l"/>
        <c:tickLblPos val="nextTo"/>
        <c:crossAx val="71153920"/>
        <c:crosses val="autoZero"/>
        <c:auto val="1"/>
        <c:lblAlgn val="ctr"/>
        <c:lblOffset val="100"/>
      </c:catAx>
      <c:valAx>
        <c:axId val="7115392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HQP</a:t>
                </a:r>
              </a:p>
            </c:rich>
          </c:tx>
          <c:layout/>
        </c:title>
        <c:numFmt formatCode="General" sourceLinked="1"/>
        <c:tickLblPos val="nextTo"/>
        <c:crossAx val="7115238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09AC2-6EC4-474D-9F7E-27CFEBE6EE3D}" type="doc">
      <dgm:prSet loTypeId="urn:microsoft.com/office/officeart/2005/8/layout/radial6" loCatId="cycle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F9A6A058-79C6-4C8C-A0B4-E52D1BBAAB74}">
      <dgm:prSet phldrT="[Text]" custT="1"/>
      <dgm:spPr/>
      <dgm:t>
        <a:bodyPr/>
        <a:lstStyle/>
        <a:p>
          <a:r>
            <a:rPr lang="en-US" sz="1200" dirty="0" smtClean="0"/>
            <a:t>Industry</a:t>
          </a:r>
          <a:endParaRPr lang="en-US" sz="1200" dirty="0"/>
        </a:p>
      </dgm:t>
    </dgm:pt>
    <dgm:pt modelId="{20D31E7B-D31A-4E01-83C4-4A2BD1E5108A}" type="parTrans" cxnId="{EA7B796F-6167-4A2D-AAEC-B57EA2F44BE7}">
      <dgm:prSet/>
      <dgm:spPr/>
      <dgm:t>
        <a:bodyPr/>
        <a:lstStyle/>
        <a:p>
          <a:endParaRPr lang="en-US" sz="1200"/>
        </a:p>
      </dgm:t>
    </dgm:pt>
    <dgm:pt modelId="{B84AD3AE-A57E-4AF7-9436-2D57D46DC2BB}" type="sibTrans" cxnId="{EA7B796F-6167-4A2D-AAEC-B57EA2F44BE7}">
      <dgm:prSet/>
      <dgm:spPr/>
      <dgm:t>
        <a:bodyPr/>
        <a:lstStyle/>
        <a:p>
          <a:endParaRPr lang="en-US" sz="1200"/>
        </a:p>
      </dgm:t>
    </dgm:pt>
    <dgm:pt modelId="{2E6C81D0-928E-451E-B358-94310B0E7912}">
      <dgm:prSet phldrT="[Text]" custT="1"/>
      <dgm:spPr/>
      <dgm:t>
        <a:bodyPr/>
        <a:lstStyle/>
        <a:p>
          <a:r>
            <a:rPr lang="en-US" sz="1200" dirty="0" smtClean="0"/>
            <a:t>University</a:t>
          </a:r>
          <a:endParaRPr lang="en-US" sz="1200" dirty="0"/>
        </a:p>
      </dgm:t>
    </dgm:pt>
    <dgm:pt modelId="{9149CAE3-6DC0-4187-B641-BB5CD9258A78}" type="parTrans" cxnId="{99F677F1-FF67-4582-8487-E61AE6330A3B}">
      <dgm:prSet/>
      <dgm:spPr/>
      <dgm:t>
        <a:bodyPr/>
        <a:lstStyle/>
        <a:p>
          <a:endParaRPr lang="en-US" sz="1200"/>
        </a:p>
      </dgm:t>
    </dgm:pt>
    <dgm:pt modelId="{367EE2AD-7F82-4F94-A63F-7D02B91B5827}" type="sibTrans" cxnId="{99F677F1-FF67-4582-8487-E61AE6330A3B}">
      <dgm:prSet/>
      <dgm:spPr/>
      <dgm:t>
        <a:bodyPr/>
        <a:lstStyle/>
        <a:p>
          <a:endParaRPr lang="en-US" sz="1200"/>
        </a:p>
      </dgm:t>
    </dgm:pt>
    <dgm:pt modelId="{BD1A1877-2ACB-49EB-8AB2-6005410E1367}">
      <dgm:prSet phldrT="[Text]" custT="1"/>
      <dgm:spPr/>
      <dgm:t>
        <a:bodyPr/>
        <a:lstStyle/>
        <a:p>
          <a:r>
            <a:rPr lang="en-US" sz="1200" dirty="0" smtClean="0"/>
            <a:t>CFS / Canadian Wood Fiber Centre</a:t>
          </a:r>
          <a:endParaRPr lang="en-US" sz="1200" dirty="0"/>
        </a:p>
      </dgm:t>
    </dgm:pt>
    <dgm:pt modelId="{A849F717-53E8-4BA8-8C82-7CC8D64C78D3}" type="parTrans" cxnId="{0C3018E5-5C65-4412-B523-30DD171079B8}">
      <dgm:prSet/>
      <dgm:spPr/>
      <dgm:t>
        <a:bodyPr/>
        <a:lstStyle/>
        <a:p>
          <a:endParaRPr lang="en-US" sz="1200"/>
        </a:p>
      </dgm:t>
    </dgm:pt>
    <dgm:pt modelId="{E03D3511-CA94-45F5-B1F3-82074FF57E1A}" type="sibTrans" cxnId="{0C3018E5-5C65-4412-B523-30DD171079B8}">
      <dgm:prSet/>
      <dgm:spPr/>
      <dgm:t>
        <a:bodyPr/>
        <a:lstStyle/>
        <a:p>
          <a:endParaRPr lang="en-US" sz="1200"/>
        </a:p>
      </dgm:t>
    </dgm:pt>
    <dgm:pt modelId="{A9DFF603-53BD-46EC-9113-E5BDC6C069FB}">
      <dgm:prSet phldrT="[Text]" custT="1"/>
      <dgm:spPr/>
      <dgm:t>
        <a:bodyPr/>
        <a:lstStyle/>
        <a:p>
          <a:r>
            <a:rPr lang="en-US" sz="1200" dirty="0" smtClean="0"/>
            <a:t>Provincial Agencies</a:t>
          </a:r>
          <a:endParaRPr lang="en-US" sz="1200" dirty="0"/>
        </a:p>
      </dgm:t>
    </dgm:pt>
    <dgm:pt modelId="{49715BB0-FF92-4B00-9C6F-BA4FF5BE84CF}" type="parTrans" cxnId="{A39A478A-08F2-463C-B0DD-82E4240C4D7B}">
      <dgm:prSet/>
      <dgm:spPr/>
      <dgm:t>
        <a:bodyPr/>
        <a:lstStyle/>
        <a:p>
          <a:endParaRPr lang="en-US" sz="1200"/>
        </a:p>
      </dgm:t>
    </dgm:pt>
    <dgm:pt modelId="{959C48F4-CEAC-40A0-B08E-17D3AD7C85D5}" type="sibTrans" cxnId="{A39A478A-08F2-463C-B0DD-82E4240C4D7B}">
      <dgm:prSet/>
      <dgm:spPr/>
      <dgm:t>
        <a:bodyPr/>
        <a:lstStyle/>
        <a:p>
          <a:endParaRPr lang="en-US" sz="1200"/>
        </a:p>
      </dgm:t>
    </dgm:pt>
    <dgm:pt modelId="{4B692D4B-CF5B-4099-AFAD-3A3D0E71930B}" type="pres">
      <dgm:prSet presAssocID="{13F09AC2-6EC4-474D-9F7E-27CFEBE6EE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42A5918-5961-4077-AFE2-D44B0657BA32}" type="pres">
      <dgm:prSet presAssocID="{F9A6A058-79C6-4C8C-A0B4-E52D1BBAAB74}" presName="centerShape" presStyleLbl="node0" presStyleIdx="0" presStyleCnt="1"/>
      <dgm:spPr/>
      <dgm:t>
        <a:bodyPr/>
        <a:lstStyle/>
        <a:p>
          <a:endParaRPr lang="en-CA"/>
        </a:p>
      </dgm:t>
    </dgm:pt>
    <dgm:pt modelId="{40BBA122-C63D-4C80-922E-BD7BA3187488}" type="pres">
      <dgm:prSet presAssocID="{2E6C81D0-928E-451E-B358-94310B0E79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5B299-806E-42CF-865A-3FD220B64FCA}" type="pres">
      <dgm:prSet presAssocID="{2E6C81D0-928E-451E-B358-94310B0E7912}" presName="dummy" presStyleCnt="0"/>
      <dgm:spPr/>
    </dgm:pt>
    <dgm:pt modelId="{C335161F-BFE6-4203-9A60-DCC23CA6BCD2}" type="pres">
      <dgm:prSet presAssocID="{367EE2AD-7F82-4F94-A63F-7D02B91B5827}" presName="sibTrans" presStyleLbl="sibTrans2D1" presStyleIdx="0" presStyleCnt="3"/>
      <dgm:spPr/>
      <dgm:t>
        <a:bodyPr/>
        <a:lstStyle/>
        <a:p>
          <a:endParaRPr lang="en-CA"/>
        </a:p>
      </dgm:t>
    </dgm:pt>
    <dgm:pt modelId="{70CD1248-E64D-4EAA-A3AD-BDE43DF8DF88}" type="pres">
      <dgm:prSet presAssocID="{BD1A1877-2ACB-49EB-8AB2-6005410E136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7D36A-D1FC-4E09-BF99-9950D398AD9A}" type="pres">
      <dgm:prSet presAssocID="{BD1A1877-2ACB-49EB-8AB2-6005410E1367}" presName="dummy" presStyleCnt="0"/>
      <dgm:spPr/>
    </dgm:pt>
    <dgm:pt modelId="{08A5F381-05B2-41B9-95F3-C1E19FE0423C}" type="pres">
      <dgm:prSet presAssocID="{E03D3511-CA94-45F5-B1F3-82074FF57E1A}" presName="sibTrans" presStyleLbl="sibTrans2D1" presStyleIdx="1" presStyleCnt="3"/>
      <dgm:spPr/>
      <dgm:t>
        <a:bodyPr/>
        <a:lstStyle/>
        <a:p>
          <a:endParaRPr lang="en-CA"/>
        </a:p>
      </dgm:t>
    </dgm:pt>
    <dgm:pt modelId="{EFDCC5F7-7735-4922-9344-0395634283A2}" type="pres">
      <dgm:prSet presAssocID="{A9DFF603-53BD-46EC-9113-E5BDC6C069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D41B7C0-5D70-4958-949F-FD4F4F4421B3}" type="pres">
      <dgm:prSet presAssocID="{A9DFF603-53BD-46EC-9113-E5BDC6C069FB}" presName="dummy" presStyleCnt="0"/>
      <dgm:spPr/>
    </dgm:pt>
    <dgm:pt modelId="{CE1A2627-8AE5-44CB-B6B3-7CFD74F20D2E}" type="pres">
      <dgm:prSet presAssocID="{959C48F4-CEAC-40A0-B08E-17D3AD7C85D5}" presName="sibTrans" presStyleLbl="sibTrans2D1" presStyleIdx="2" presStyleCnt="3"/>
      <dgm:spPr/>
      <dgm:t>
        <a:bodyPr/>
        <a:lstStyle/>
        <a:p>
          <a:endParaRPr lang="en-CA"/>
        </a:p>
      </dgm:t>
    </dgm:pt>
  </dgm:ptLst>
  <dgm:cxnLst>
    <dgm:cxn modelId="{C908576A-2826-432E-992F-0F95975E2995}" type="presOf" srcId="{367EE2AD-7F82-4F94-A63F-7D02B91B5827}" destId="{C335161F-BFE6-4203-9A60-DCC23CA6BCD2}" srcOrd="0" destOrd="0" presId="urn:microsoft.com/office/officeart/2005/8/layout/radial6"/>
    <dgm:cxn modelId="{2D7E76DD-7B2F-411E-925E-241909A2ECD8}" type="presOf" srcId="{A9DFF603-53BD-46EC-9113-E5BDC6C069FB}" destId="{EFDCC5F7-7735-4922-9344-0395634283A2}" srcOrd="0" destOrd="0" presId="urn:microsoft.com/office/officeart/2005/8/layout/radial6"/>
    <dgm:cxn modelId="{CB9F3555-6356-42FC-A504-31469196C5B6}" type="presOf" srcId="{13F09AC2-6EC4-474D-9F7E-27CFEBE6EE3D}" destId="{4B692D4B-CF5B-4099-AFAD-3A3D0E71930B}" srcOrd="0" destOrd="0" presId="urn:microsoft.com/office/officeart/2005/8/layout/radial6"/>
    <dgm:cxn modelId="{EA7B796F-6167-4A2D-AAEC-B57EA2F44BE7}" srcId="{13F09AC2-6EC4-474D-9F7E-27CFEBE6EE3D}" destId="{F9A6A058-79C6-4C8C-A0B4-E52D1BBAAB74}" srcOrd="0" destOrd="0" parTransId="{20D31E7B-D31A-4E01-83C4-4A2BD1E5108A}" sibTransId="{B84AD3AE-A57E-4AF7-9436-2D57D46DC2BB}"/>
    <dgm:cxn modelId="{4085A1A8-6E78-45E6-8FAD-DE9E44F66DA9}" type="presOf" srcId="{F9A6A058-79C6-4C8C-A0B4-E52D1BBAAB74}" destId="{042A5918-5961-4077-AFE2-D44B0657BA32}" srcOrd="0" destOrd="0" presId="urn:microsoft.com/office/officeart/2005/8/layout/radial6"/>
    <dgm:cxn modelId="{891895CB-77FF-4093-98FB-6B01B6896AAC}" type="presOf" srcId="{E03D3511-CA94-45F5-B1F3-82074FF57E1A}" destId="{08A5F381-05B2-41B9-95F3-C1E19FE0423C}" srcOrd="0" destOrd="0" presId="urn:microsoft.com/office/officeart/2005/8/layout/radial6"/>
    <dgm:cxn modelId="{BC3E3834-4B18-426D-870F-F6D211C60527}" type="presOf" srcId="{959C48F4-CEAC-40A0-B08E-17D3AD7C85D5}" destId="{CE1A2627-8AE5-44CB-B6B3-7CFD74F20D2E}" srcOrd="0" destOrd="0" presId="urn:microsoft.com/office/officeart/2005/8/layout/radial6"/>
    <dgm:cxn modelId="{C81F0ECD-5002-4EAB-B954-F3057E96517B}" type="presOf" srcId="{BD1A1877-2ACB-49EB-8AB2-6005410E1367}" destId="{70CD1248-E64D-4EAA-A3AD-BDE43DF8DF88}" srcOrd="0" destOrd="0" presId="urn:microsoft.com/office/officeart/2005/8/layout/radial6"/>
    <dgm:cxn modelId="{3A2E4062-A7EA-47BA-911E-66496CAEE36D}" type="presOf" srcId="{2E6C81D0-928E-451E-B358-94310B0E7912}" destId="{40BBA122-C63D-4C80-922E-BD7BA3187488}" srcOrd="0" destOrd="0" presId="urn:microsoft.com/office/officeart/2005/8/layout/radial6"/>
    <dgm:cxn modelId="{99F677F1-FF67-4582-8487-E61AE6330A3B}" srcId="{F9A6A058-79C6-4C8C-A0B4-E52D1BBAAB74}" destId="{2E6C81D0-928E-451E-B358-94310B0E7912}" srcOrd="0" destOrd="0" parTransId="{9149CAE3-6DC0-4187-B641-BB5CD9258A78}" sibTransId="{367EE2AD-7F82-4F94-A63F-7D02B91B5827}"/>
    <dgm:cxn modelId="{A39A478A-08F2-463C-B0DD-82E4240C4D7B}" srcId="{F9A6A058-79C6-4C8C-A0B4-E52D1BBAAB74}" destId="{A9DFF603-53BD-46EC-9113-E5BDC6C069FB}" srcOrd="2" destOrd="0" parTransId="{49715BB0-FF92-4B00-9C6F-BA4FF5BE84CF}" sibTransId="{959C48F4-CEAC-40A0-B08E-17D3AD7C85D5}"/>
    <dgm:cxn modelId="{0C3018E5-5C65-4412-B523-30DD171079B8}" srcId="{F9A6A058-79C6-4C8C-A0B4-E52D1BBAAB74}" destId="{BD1A1877-2ACB-49EB-8AB2-6005410E1367}" srcOrd="1" destOrd="0" parTransId="{A849F717-53E8-4BA8-8C82-7CC8D64C78D3}" sibTransId="{E03D3511-CA94-45F5-B1F3-82074FF57E1A}"/>
    <dgm:cxn modelId="{1BA56EE2-F486-49FC-AEF6-14CF12826AC6}" type="presParOf" srcId="{4B692D4B-CF5B-4099-AFAD-3A3D0E71930B}" destId="{042A5918-5961-4077-AFE2-D44B0657BA32}" srcOrd="0" destOrd="0" presId="urn:microsoft.com/office/officeart/2005/8/layout/radial6"/>
    <dgm:cxn modelId="{69EE30A5-2B56-4319-B545-004192C5F7D8}" type="presParOf" srcId="{4B692D4B-CF5B-4099-AFAD-3A3D0E71930B}" destId="{40BBA122-C63D-4C80-922E-BD7BA3187488}" srcOrd="1" destOrd="0" presId="urn:microsoft.com/office/officeart/2005/8/layout/radial6"/>
    <dgm:cxn modelId="{DD79FD1E-0CA5-46FB-9FB0-C6B1E0D518EA}" type="presParOf" srcId="{4B692D4B-CF5B-4099-AFAD-3A3D0E71930B}" destId="{E885B299-806E-42CF-865A-3FD220B64FCA}" srcOrd="2" destOrd="0" presId="urn:microsoft.com/office/officeart/2005/8/layout/radial6"/>
    <dgm:cxn modelId="{A94F5395-AEB5-489B-8C35-5BD5FACFC042}" type="presParOf" srcId="{4B692D4B-CF5B-4099-AFAD-3A3D0E71930B}" destId="{C335161F-BFE6-4203-9A60-DCC23CA6BCD2}" srcOrd="3" destOrd="0" presId="urn:microsoft.com/office/officeart/2005/8/layout/radial6"/>
    <dgm:cxn modelId="{73BBD44C-B511-444B-8FD1-B53FEE2686FD}" type="presParOf" srcId="{4B692D4B-CF5B-4099-AFAD-3A3D0E71930B}" destId="{70CD1248-E64D-4EAA-A3AD-BDE43DF8DF88}" srcOrd="4" destOrd="0" presId="urn:microsoft.com/office/officeart/2005/8/layout/radial6"/>
    <dgm:cxn modelId="{560B3F08-9627-49F9-A3E4-0B5F35DF06A5}" type="presParOf" srcId="{4B692D4B-CF5B-4099-AFAD-3A3D0E71930B}" destId="{C117D36A-D1FC-4E09-BF99-9950D398AD9A}" srcOrd="5" destOrd="0" presId="urn:microsoft.com/office/officeart/2005/8/layout/radial6"/>
    <dgm:cxn modelId="{0E6A6ABE-A928-4A4D-924E-0FDAA76B8D26}" type="presParOf" srcId="{4B692D4B-CF5B-4099-AFAD-3A3D0E71930B}" destId="{08A5F381-05B2-41B9-95F3-C1E19FE0423C}" srcOrd="6" destOrd="0" presId="urn:microsoft.com/office/officeart/2005/8/layout/radial6"/>
    <dgm:cxn modelId="{29A55E0E-22B0-4CA4-A4CE-9D635EFAF88A}" type="presParOf" srcId="{4B692D4B-CF5B-4099-AFAD-3A3D0E71930B}" destId="{EFDCC5F7-7735-4922-9344-0395634283A2}" srcOrd="7" destOrd="0" presId="urn:microsoft.com/office/officeart/2005/8/layout/radial6"/>
    <dgm:cxn modelId="{BC1D89A9-42DF-4536-A1CA-8B4E561371DE}" type="presParOf" srcId="{4B692D4B-CF5B-4099-AFAD-3A3D0E71930B}" destId="{CD41B7C0-5D70-4958-949F-FD4F4F4421B3}" srcOrd="8" destOrd="0" presId="urn:microsoft.com/office/officeart/2005/8/layout/radial6"/>
    <dgm:cxn modelId="{953EF43A-CC16-4249-8769-ECF1FB67609B}" type="presParOf" srcId="{4B692D4B-CF5B-4099-AFAD-3A3D0E71930B}" destId="{CE1A2627-8AE5-44CB-B6B3-7CFD74F20D2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95B9ED-B6A2-4E2D-8672-51E0F9090461}" type="doc">
      <dgm:prSet loTypeId="urn:microsoft.com/office/officeart/2005/8/layout/chart3" loCatId="cycle" qsTypeId="urn:microsoft.com/office/officeart/2005/8/quickstyle/simple1" qsCatId="simple" csTypeId="urn:microsoft.com/office/officeart/2005/8/colors/colorful3" csCatId="colorful" phldr="1"/>
      <dgm:spPr/>
    </dgm:pt>
    <dgm:pt modelId="{B1110AAB-4AE8-486D-9956-D408E51D5B3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Structural Variability and Wood Properties</a:t>
          </a:r>
          <a:endParaRPr lang="en-US" b="1" dirty="0">
            <a:solidFill>
              <a:schemeClr val="tx1"/>
            </a:solidFill>
          </a:endParaRPr>
        </a:p>
      </dgm:t>
    </dgm:pt>
    <dgm:pt modelId="{E6761A05-997E-4E1F-B230-398716F4C3C8}" type="parTrans" cxnId="{3D276659-8999-4943-BBD4-7406D580A3F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E240CD1-E588-48FE-8AC4-2223547BCF52}" type="sibTrans" cxnId="{3D276659-8999-4943-BBD4-7406D580A3F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5F2E283-C070-4125-B2DF-98030C88669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Sampling Approaches for Regional Level Reporting</a:t>
          </a:r>
          <a:endParaRPr lang="en-US" b="1" dirty="0">
            <a:solidFill>
              <a:schemeClr val="tx1"/>
            </a:solidFill>
          </a:endParaRPr>
        </a:p>
      </dgm:t>
    </dgm:pt>
    <dgm:pt modelId="{C766C673-F5B0-476A-86E3-42170AC98A01}" type="parTrans" cxnId="{58734ED3-3B16-4AE6-A758-0EEA8A24973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605EF5A-C42D-4454-929B-FB63EE478159}" type="sibTrans" cxnId="{58734ED3-3B16-4AE6-A758-0EEA8A24973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B2D7176-8FF5-4282-B7B3-22797D5E95A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Ecological Drivers / Implications for Management</a:t>
          </a:r>
          <a:endParaRPr lang="en-US" b="1" dirty="0">
            <a:solidFill>
              <a:schemeClr val="tx1"/>
            </a:solidFill>
          </a:endParaRPr>
        </a:p>
      </dgm:t>
    </dgm:pt>
    <dgm:pt modelId="{88108E40-1D05-451B-9E8F-8F0AE20746A3}" type="parTrans" cxnId="{D0FE2830-A3B0-4227-A117-64B3D6F59A2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E333BBC-7610-4FD0-9E37-BD1664BF423C}" type="sibTrans" cxnId="{D0FE2830-A3B0-4227-A117-64B3D6F59A2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69E4FA0-599B-4A7E-8C62-9B9819828355}" type="pres">
      <dgm:prSet presAssocID="{7095B9ED-B6A2-4E2D-8672-51E0F9090461}" presName="compositeShape" presStyleCnt="0">
        <dgm:presLayoutVars>
          <dgm:chMax val="7"/>
          <dgm:dir/>
          <dgm:resizeHandles val="exact"/>
        </dgm:presLayoutVars>
      </dgm:prSet>
      <dgm:spPr/>
    </dgm:pt>
    <dgm:pt modelId="{526AEAB5-7A18-4E0D-B05C-FE461FEC172D}" type="pres">
      <dgm:prSet presAssocID="{7095B9ED-B6A2-4E2D-8672-51E0F9090461}" presName="wedge1" presStyleLbl="node1" presStyleIdx="0" presStyleCnt="3" custLinFactNeighborX="-4841" custLinFactNeighborY="3199"/>
      <dgm:spPr/>
      <dgm:t>
        <a:bodyPr/>
        <a:lstStyle/>
        <a:p>
          <a:endParaRPr lang="en-US"/>
        </a:p>
      </dgm:t>
    </dgm:pt>
    <dgm:pt modelId="{64955246-419A-4604-89CD-049D4284EC2D}" type="pres">
      <dgm:prSet presAssocID="{7095B9ED-B6A2-4E2D-8672-51E0F909046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C4383-F582-43DC-9031-411E624A87D4}" type="pres">
      <dgm:prSet presAssocID="{7095B9ED-B6A2-4E2D-8672-51E0F9090461}" presName="wedge2" presStyleLbl="node1" presStyleIdx="1" presStyleCnt="3"/>
      <dgm:spPr/>
      <dgm:t>
        <a:bodyPr/>
        <a:lstStyle/>
        <a:p>
          <a:endParaRPr lang="en-US"/>
        </a:p>
      </dgm:t>
    </dgm:pt>
    <dgm:pt modelId="{A5DE02F0-C68A-45AD-B3A1-C75772699492}" type="pres">
      <dgm:prSet presAssocID="{7095B9ED-B6A2-4E2D-8672-51E0F909046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6E148-8D8F-4150-BB62-F8A8A926E6D3}" type="pres">
      <dgm:prSet presAssocID="{7095B9ED-B6A2-4E2D-8672-51E0F9090461}" presName="wedge3" presStyleLbl="node1" presStyleIdx="2" presStyleCnt="3"/>
      <dgm:spPr/>
      <dgm:t>
        <a:bodyPr/>
        <a:lstStyle/>
        <a:p>
          <a:endParaRPr lang="en-US"/>
        </a:p>
      </dgm:t>
    </dgm:pt>
    <dgm:pt modelId="{FB3E91C1-259A-4D37-804C-69EA215395FC}" type="pres">
      <dgm:prSet presAssocID="{7095B9ED-B6A2-4E2D-8672-51E0F909046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276659-8999-4943-BBD4-7406D580A3FF}" srcId="{7095B9ED-B6A2-4E2D-8672-51E0F9090461}" destId="{B1110AAB-4AE8-486D-9956-D408E51D5B3E}" srcOrd="0" destOrd="0" parTransId="{E6761A05-997E-4E1F-B230-398716F4C3C8}" sibTransId="{3E240CD1-E588-48FE-8AC4-2223547BCF52}"/>
    <dgm:cxn modelId="{0D0DA327-265C-411B-BBF8-D67EFD98AD1A}" type="presOf" srcId="{D5F2E283-C070-4125-B2DF-98030C88669D}" destId="{C5BC4383-F582-43DC-9031-411E624A87D4}" srcOrd="0" destOrd="0" presId="urn:microsoft.com/office/officeart/2005/8/layout/chart3"/>
    <dgm:cxn modelId="{240B5A48-CE00-4811-9C77-947C4868907E}" type="presOf" srcId="{DB2D7176-8FF5-4282-B7B3-22797D5E95AF}" destId="{CED6E148-8D8F-4150-BB62-F8A8A926E6D3}" srcOrd="0" destOrd="0" presId="urn:microsoft.com/office/officeart/2005/8/layout/chart3"/>
    <dgm:cxn modelId="{B5E55ED2-6D3F-4519-800E-0565D1ADF776}" type="presOf" srcId="{B1110AAB-4AE8-486D-9956-D408E51D5B3E}" destId="{64955246-419A-4604-89CD-049D4284EC2D}" srcOrd="1" destOrd="0" presId="urn:microsoft.com/office/officeart/2005/8/layout/chart3"/>
    <dgm:cxn modelId="{7A9513F3-DF8A-4041-ACB5-CE1215F74CCD}" type="presOf" srcId="{7095B9ED-B6A2-4E2D-8672-51E0F9090461}" destId="{369E4FA0-599B-4A7E-8C62-9B9819828355}" srcOrd="0" destOrd="0" presId="urn:microsoft.com/office/officeart/2005/8/layout/chart3"/>
    <dgm:cxn modelId="{58734ED3-3B16-4AE6-A758-0EEA8A24973D}" srcId="{7095B9ED-B6A2-4E2D-8672-51E0F9090461}" destId="{D5F2E283-C070-4125-B2DF-98030C88669D}" srcOrd="1" destOrd="0" parTransId="{C766C673-F5B0-476A-86E3-42170AC98A01}" sibTransId="{9605EF5A-C42D-4454-929B-FB63EE478159}"/>
    <dgm:cxn modelId="{9AED7BD4-8F52-4B74-BC63-49337D6869BC}" type="presOf" srcId="{B1110AAB-4AE8-486D-9956-D408E51D5B3E}" destId="{526AEAB5-7A18-4E0D-B05C-FE461FEC172D}" srcOrd="0" destOrd="0" presId="urn:microsoft.com/office/officeart/2005/8/layout/chart3"/>
    <dgm:cxn modelId="{D0FE2830-A3B0-4227-A117-64B3D6F59A24}" srcId="{7095B9ED-B6A2-4E2D-8672-51E0F9090461}" destId="{DB2D7176-8FF5-4282-B7B3-22797D5E95AF}" srcOrd="2" destOrd="0" parTransId="{88108E40-1D05-451B-9E8F-8F0AE20746A3}" sibTransId="{0E333BBC-7610-4FD0-9E37-BD1664BF423C}"/>
    <dgm:cxn modelId="{8A83D4B8-79E2-4204-848F-9D10CD22A8AB}" type="presOf" srcId="{DB2D7176-8FF5-4282-B7B3-22797D5E95AF}" destId="{FB3E91C1-259A-4D37-804C-69EA215395FC}" srcOrd="1" destOrd="0" presId="urn:microsoft.com/office/officeart/2005/8/layout/chart3"/>
    <dgm:cxn modelId="{A426D0AB-DF02-49F8-9525-715B743B8CD5}" type="presOf" srcId="{D5F2E283-C070-4125-B2DF-98030C88669D}" destId="{A5DE02F0-C68A-45AD-B3A1-C75772699492}" srcOrd="1" destOrd="0" presId="urn:microsoft.com/office/officeart/2005/8/layout/chart3"/>
    <dgm:cxn modelId="{346F5823-874F-4427-A2D3-FD96AB4E4653}" type="presParOf" srcId="{369E4FA0-599B-4A7E-8C62-9B9819828355}" destId="{526AEAB5-7A18-4E0D-B05C-FE461FEC172D}" srcOrd="0" destOrd="0" presId="urn:microsoft.com/office/officeart/2005/8/layout/chart3"/>
    <dgm:cxn modelId="{2495E20A-246F-4248-8DCB-12ECC1205481}" type="presParOf" srcId="{369E4FA0-599B-4A7E-8C62-9B9819828355}" destId="{64955246-419A-4604-89CD-049D4284EC2D}" srcOrd="1" destOrd="0" presId="urn:microsoft.com/office/officeart/2005/8/layout/chart3"/>
    <dgm:cxn modelId="{1541E666-18A4-4B2A-8692-4715E6C90B9C}" type="presParOf" srcId="{369E4FA0-599B-4A7E-8C62-9B9819828355}" destId="{C5BC4383-F582-43DC-9031-411E624A87D4}" srcOrd="2" destOrd="0" presId="urn:microsoft.com/office/officeart/2005/8/layout/chart3"/>
    <dgm:cxn modelId="{23360679-12F5-4D26-82A7-63FF15DC8DA0}" type="presParOf" srcId="{369E4FA0-599B-4A7E-8C62-9B9819828355}" destId="{A5DE02F0-C68A-45AD-B3A1-C75772699492}" srcOrd="3" destOrd="0" presId="urn:microsoft.com/office/officeart/2005/8/layout/chart3"/>
    <dgm:cxn modelId="{BD161FC2-B5A3-438D-86D5-D7D65D2FA722}" type="presParOf" srcId="{369E4FA0-599B-4A7E-8C62-9B9819828355}" destId="{CED6E148-8D8F-4150-BB62-F8A8A926E6D3}" srcOrd="4" destOrd="0" presId="urn:microsoft.com/office/officeart/2005/8/layout/chart3"/>
    <dgm:cxn modelId="{2462813E-C165-43C4-BB76-07B25634E554}" type="presParOf" srcId="{369E4FA0-599B-4A7E-8C62-9B9819828355}" destId="{FB3E91C1-259A-4D37-804C-69EA215395F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95B9ED-B6A2-4E2D-8672-51E0F9090461}" type="doc">
      <dgm:prSet loTypeId="urn:microsoft.com/office/officeart/2005/8/layout/chart3" loCatId="cycle" qsTypeId="urn:microsoft.com/office/officeart/2005/8/quickstyle/simple1" qsCatId="simple" csTypeId="urn:microsoft.com/office/officeart/2005/8/colors/colorful2" csCatId="colorful" phldr="1"/>
      <dgm:spPr/>
    </dgm:pt>
    <dgm:pt modelId="{DE36E4B4-D2A8-412D-AE93-E12DB0302387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New Structural Metrics for Forest Stand Descriptions</a:t>
          </a:r>
          <a:endParaRPr lang="en-US" sz="1100" b="1" dirty="0">
            <a:solidFill>
              <a:schemeClr val="tx1"/>
            </a:solidFill>
          </a:endParaRPr>
        </a:p>
      </dgm:t>
    </dgm:pt>
    <dgm:pt modelId="{E94716E6-7624-4B29-80E3-817DDDB880B1}" type="parTrans" cxnId="{018BA392-947E-4AF0-9FC5-9B7DE6A23452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2AC4C2CC-D292-4AFF-96E0-D7918A805EF7}" type="sibTrans" cxnId="{018BA392-947E-4AF0-9FC5-9B7DE6A23452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DB2D7176-8FF5-4282-B7B3-22797D5E95AF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Predictive Modeling for ecological site classification, habitat and forest health</a:t>
          </a:r>
        </a:p>
        <a:p>
          <a:endParaRPr lang="en-US" sz="1100" b="1" dirty="0">
            <a:solidFill>
              <a:schemeClr val="tx1"/>
            </a:solidFill>
          </a:endParaRPr>
        </a:p>
      </dgm:t>
    </dgm:pt>
    <dgm:pt modelId="{88108E40-1D05-451B-9E8F-8F0AE20746A3}" type="parTrans" cxnId="{D0FE2830-A3B0-4227-A117-64B3D6F59A24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0E333BBC-7610-4FD0-9E37-BD1664BF423C}" type="sibTrans" cxnId="{D0FE2830-A3B0-4227-A117-64B3D6F59A24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693BE207-163E-4DFE-B791-9F2D026C61DC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Hydrological Mapping and Productivity</a:t>
          </a:r>
          <a:endParaRPr lang="en-US" sz="1100" b="1" dirty="0">
            <a:solidFill>
              <a:schemeClr val="tx1"/>
            </a:solidFill>
          </a:endParaRPr>
        </a:p>
      </dgm:t>
    </dgm:pt>
    <dgm:pt modelId="{5C013F87-C720-49FA-AAEB-417C29223BD0}" type="parTrans" cxnId="{42D10600-10BC-4F53-8465-4C1369B956EC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93F55787-592F-446F-9678-4156CD67074F}" type="sibTrans" cxnId="{42D10600-10BC-4F53-8465-4C1369B956EC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A380F84C-734C-4A61-BEEA-2CD0FAA7E71C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Growth Rate</a:t>
          </a:r>
          <a:endParaRPr lang="en-US" sz="1100" b="1" dirty="0">
            <a:solidFill>
              <a:schemeClr val="tx1"/>
            </a:solidFill>
          </a:endParaRPr>
        </a:p>
      </dgm:t>
    </dgm:pt>
    <dgm:pt modelId="{45C29F08-226F-49DE-A465-A5BAB70241B7}" type="parTrans" cxnId="{976E58AC-9F27-4B9D-A918-73808DF08F6B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F6D30078-0E1F-4DA1-BF04-292D244F0A9D}" type="sibTrans" cxnId="{976E58AC-9F27-4B9D-A918-73808DF08F6B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369E4FA0-599B-4A7E-8C62-9B9819828355}" type="pres">
      <dgm:prSet presAssocID="{7095B9ED-B6A2-4E2D-8672-51E0F9090461}" presName="compositeShape" presStyleCnt="0">
        <dgm:presLayoutVars>
          <dgm:chMax val="7"/>
          <dgm:dir/>
          <dgm:resizeHandles val="exact"/>
        </dgm:presLayoutVars>
      </dgm:prSet>
      <dgm:spPr/>
    </dgm:pt>
    <dgm:pt modelId="{526AEAB5-7A18-4E0D-B05C-FE461FEC172D}" type="pres">
      <dgm:prSet presAssocID="{7095B9ED-B6A2-4E2D-8672-51E0F9090461}" presName="wedge1" presStyleLbl="node1" presStyleIdx="0" presStyleCnt="4" custAng="0" custLinFactNeighborX="-3814" custLinFactNeighborY="4470"/>
      <dgm:spPr/>
      <dgm:t>
        <a:bodyPr/>
        <a:lstStyle/>
        <a:p>
          <a:endParaRPr lang="en-US"/>
        </a:p>
      </dgm:t>
    </dgm:pt>
    <dgm:pt modelId="{64955246-419A-4604-89CD-049D4284EC2D}" type="pres">
      <dgm:prSet presAssocID="{7095B9ED-B6A2-4E2D-8672-51E0F909046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C4383-F582-43DC-9031-411E624A87D4}" type="pres">
      <dgm:prSet presAssocID="{7095B9ED-B6A2-4E2D-8672-51E0F9090461}" presName="wedge2" presStyleLbl="node1" presStyleIdx="1" presStyleCnt="4"/>
      <dgm:spPr/>
      <dgm:t>
        <a:bodyPr/>
        <a:lstStyle/>
        <a:p>
          <a:endParaRPr lang="en-US"/>
        </a:p>
      </dgm:t>
    </dgm:pt>
    <dgm:pt modelId="{A5DE02F0-C68A-45AD-B3A1-C75772699492}" type="pres">
      <dgm:prSet presAssocID="{7095B9ED-B6A2-4E2D-8672-51E0F909046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6E148-8D8F-4150-BB62-F8A8A926E6D3}" type="pres">
      <dgm:prSet presAssocID="{7095B9ED-B6A2-4E2D-8672-51E0F9090461}" presName="wedge3" presStyleLbl="node1" presStyleIdx="2" presStyleCnt="4"/>
      <dgm:spPr/>
      <dgm:t>
        <a:bodyPr/>
        <a:lstStyle/>
        <a:p>
          <a:endParaRPr lang="en-US"/>
        </a:p>
      </dgm:t>
    </dgm:pt>
    <dgm:pt modelId="{FB3E91C1-259A-4D37-804C-69EA215395FC}" type="pres">
      <dgm:prSet presAssocID="{7095B9ED-B6A2-4E2D-8672-51E0F909046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B4EC8-78A9-47D7-8294-BEA41C0AF976}" type="pres">
      <dgm:prSet presAssocID="{7095B9ED-B6A2-4E2D-8672-51E0F9090461}" presName="wedge4" presStyleLbl="node1" presStyleIdx="3" presStyleCnt="4"/>
      <dgm:spPr/>
      <dgm:t>
        <a:bodyPr/>
        <a:lstStyle/>
        <a:p>
          <a:endParaRPr lang="en-US"/>
        </a:p>
      </dgm:t>
    </dgm:pt>
    <dgm:pt modelId="{BD4FA3BA-8DE5-4C43-9E8E-C07A3840CBDC}" type="pres">
      <dgm:prSet presAssocID="{7095B9ED-B6A2-4E2D-8672-51E0F909046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EE98B3-B03F-4CF8-A646-8EC678B199CF}" type="presOf" srcId="{DE36E4B4-D2A8-412D-AE93-E12DB0302387}" destId="{64955246-419A-4604-89CD-049D4284EC2D}" srcOrd="1" destOrd="0" presId="urn:microsoft.com/office/officeart/2005/8/layout/chart3"/>
    <dgm:cxn modelId="{42D10600-10BC-4F53-8465-4C1369B956EC}" srcId="{7095B9ED-B6A2-4E2D-8672-51E0F9090461}" destId="{693BE207-163E-4DFE-B791-9F2D026C61DC}" srcOrd="1" destOrd="0" parTransId="{5C013F87-C720-49FA-AAEB-417C29223BD0}" sibTransId="{93F55787-592F-446F-9678-4156CD67074F}"/>
    <dgm:cxn modelId="{D60922CE-905D-4373-904A-D66115283037}" type="presOf" srcId="{693BE207-163E-4DFE-B791-9F2D026C61DC}" destId="{C5BC4383-F582-43DC-9031-411E624A87D4}" srcOrd="0" destOrd="0" presId="urn:microsoft.com/office/officeart/2005/8/layout/chart3"/>
    <dgm:cxn modelId="{B73E099E-744C-47F5-9A6B-7D32CA79B95D}" type="presOf" srcId="{DE36E4B4-D2A8-412D-AE93-E12DB0302387}" destId="{526AEAB5-7A18-4E0D-B05C-FE461FEC172D}" srcOrd="0" destOrd="0" presId="urn:microsoft.com/office/officeart/2005/8/layout/chart3"/>
    <dgm:cxn modelId="{70EEF01C-107E-4025-BD4B-A158893FAD96}" type="presOf" srcId="{7095B9ED-B6A2-4E2D-8672-51E0F9090461}" destId="{369E4FA0-599B-4A7E-8C62-9B9819828355}" srcOrd="0" destOrd="0" presId="urn:microsoft.com/office/officeart/2005/8/layout/chart3"/>
    <dgm:cxn modelId="{018BA392-947E-4AF0-9FC5-9B7DE6A23452}" srcId="{7095B9ED-B6A2-4E2D-8672-51E0F9090461}" destId="{DE36E4B4-D2A8-412D-AE93-E12DB0302387}" srcOrd="0" destOrd="0" parTransId="{E94716E6-7624-4B29-80E3-817DDDB880B1}" sibTransId="{2AC4C2CC-D292-4AFF-96E0-D7918A805EF7}"/>
    <dgm:cxn modelId="{2C5F516F-864F-459F-A858-D619D411F236}" type="presOf" srcId="{DB2D7176-8FF5-4282-B7B3-22797D5E95AF}" destId="{5EBB4EC8-78A9-47D7-8294-BEA41C0AF976}" srcOrd="0" destOrd="0" presId="urn:microsoft.com/office/officeart/2005/8/layout/chart3"/>
    <dgm:cxn modelId="{976E58AC-9F27-4B9D-A918-73808DF08F6B}" srcId="{7095B9ED-B6A2-4E2D-8672-51E0F9090461}" destId="{A380F84C-734C-4A61-BEEA-2CD0FAA7E71C}" srcOrd="2" destOrd="0" parTransId="{45C29F08-226F-49DE-A465-A5BAB70241B7}" sibTransId="{F6D30078-0E1F-4DA1-BF04-292D244F0A9D}"/>
    <dgm:cxn modelId="{920C955A-8B88-46BD-ABB1-25A5D4FD4046}" type="presOf" srcId="{A380F84C-734C-4A61-BEEA-2CD0FAA7E71C}" destId="{CED6E148-8D8F-4150-BB62-F8A8A926E6D3}" srcOrd="0" destOrd="0" presId="urn:microsoft.com/office/officeart/2005/8/layout/chart3"/>
    <dgm:cxn modelId="{952C6531-D76D-4693-9E3A-D3DDF8E4186D}" type="presOf" srcId="{A380F84C-734C-4A61-BEEA-2CD0FAA7E71C}" destId="{FB3E91C1-259A-4D37-804C-69EA215395FC}" srcOrd="1" destOrd="0" presId="urn:microsoft.com/office/officeart/2005/8/layout/chart3"/>
    <dgm:cxn modelId="{95B69EFA-4034-48C6-BB1C-3B3C77F73B5A}" type="presOf" srcId="{DB2D7176-8FF5-4282-B7B3-22797D5E95AF}" destId="{BD4FA3BA-8DE5-4C43-9E8E-C07A3840CBDC}" srcOrd="1" destOrd="0" presId="urn:microsoft.com/office/officeart/2005/8/layout/chart3"/>
    <dgm:cxn modelId="{D0FE2830-A3B0-4227-A117-64B3D6F59A24}" srcId="{7095B9ED-B6A2-4E2D-8672-51E0F9090461}" destId="{DB2D7176-8FF5-4282-B7B3-22797D5E95AF}" srcOrd="3" destOrd="0" parTransId="{88108E40-1D05-451B-9E8F-8F0AE20746A3}" sibTransId="{0E333BBC-7610-4FD0-9E37-BD1664BF423C}"/>
    <dgm:cxn modelId="{175B4BF1-1B22-422E-A0F4-7C9BDDFADD49}" type="presOf" srcId="{693BE207-163E-4DFE-B791-9F2D026C61DC}" destId="{A5DE02F0-C68A-45AD-B3A1-C75772699492}" srcOrd="1" destOrd="0" presId="urn:microsoft.com/office/officeart/2005/8/layout/chart3"/>
    <dgm:cxn modelId="{A517C96F-80F9-4557-9EE1-BA1388103548}" type="presParOf" srcId="{369E4FA0-599B-4A7E-8C62-9B9819828355}" destId="{526AEAB5-7A18-4E0D-B05C-FE461FEC172D}" srcOrd="0" destOrd="0" presId="urn:microsoft.com/office/officeart/2005/8/layout/chart3"/>
    <dgm:cxn modelId="{48BD6C2A-7C47-48B8-8841-BDA20F303159}" type="presParOf" srcId="{369E4FA0-599B-4A7E-8C62-9B9819828355}" destId="{64955246-419A-4604-89CD-049D4284EC2D}" srcOrd="1" destOrd="0" presId="urn:microsoft.com/office/officeart/2005/8/layout/chart3"/>
    <dgm:cxn modelId="{75952600-A718-42D8-A847-607B81F32DC4}" type="presParOf" srcId="{369E4FA0-599B-4A7E-8C62-9B9819828355}" destId="{C5BC4383-F582-43DC-9031-411E624A87D4}" srcOrd="2" destOrd="0" presId="urn:microsoft.com/office/officeart/2005/8/layout/chart3"/>
    <dgm:cxn modelId="{14298699-BC62-42FD-BFC1-749F2329B70E}" type="presParOf" srcId="{369E4FA0-599B-4A7E-8C62-9B9819828355}" destId="{A5DE02F0-C68A-45AD-B3A1-C75772699492}" srcOrd="3" destOrd="0" presId="urn:microsoft.com/office/officeart/2005/8/layout/chart3"/>
    <dgm:cxn modelId="{61AB17D9-5F68-4ACB-A07E-A37E0FC3DECF}" type="presParOf" srcId="{369E4FA0-599B-4A7E-8C62-9B9819828355}" destId="{CED6E148-8D8F-4150-BB62-F8A8A926E6D3}" srcOrd="4" destOrd="0" presId="urn:microsoft.com/office/officeart/2005/8/layout/chart3"/>
    <dgm:cxn modelId="{A35DC2F8-902E-438C-9C15-C94C0BC45455}" type="presParOf" srcId="{369E4FA0-599B-4A7E-8C62-9B9819828355}" destId="{FB3E91C1-259A-4D37-804C-69EA215395FC}" srcOrd="5" destOrd="0" presId="urn:microsoft.com/office/officeart/2005/8/layout/chart3"/>
    <dgm:cxn modelId="{5ECD752A-39B6-45DC-9E09-BD0FCCAE4A24}" type="presParOf" srcId="{369E4FA0-599B-4A7E-8C62-9B9819828355}" destId="{5EBB4EC8-78A9-47D7-8294-BEA41C0AF976}" srcOrd="6" destOrd="0" presId="urn:microsoft.com/office/officeart/2005/8/layout/chart3"/>
    <dgm:cxn modelId="{662BBB77-6116-42F4-B29E-DC0CCFB9033A}" type="presParOf" srcId="{369E4FA0-599B-4A7E-8C62-9B9819828355}" destId="{BD4FA3BA-8DE5-4C43-9E8E-C07A3840CBDC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95B9ED-B6A2-4E2D-8672-51E0F9090461}" type="doc">
      <dgm:prSet loTypeId="urn:microsoft.com/office/officeart/2005/8/layout/chart3" loCatId="cycle" qsTypeId="urn:microsoft.com/office/officeart/2005/8/quickstyle/simple1" qsCatId="simple" csTypeId="urn:microsoft.com/office/officeart/2005/8/colors/colorful4" csCatId="colorful" phldr="1"/>
      <dgm:spPr/>
    </dgm:pt>
    <dgm:pt modelId="{DE36E4B4-D2A8-412D-AE93-E12DB0302387}">
      <dgm:prSet phldrT="[Text]" custT="1"/>
      <dgm:spPr/>
      <dgm:t>
        <a:bodyPr/>
        <a:lstStyle/>
        <a:p>
          <a:r>
            <a:rPr lang="en-US" sz="1200" b="1" dirty="0" smtClean="0"/>
            <a:t>Tree Attribute Extraction and Metrics</a:t>
          </a:r>
          <a:endParaRPr lang="en-US" sz="1200" b="1" dirty="0"/>
        </a:p>
      </dgm:t>
    </dgm:pt>
    <dgm:pt modelId="{E94716E6-7624-4B29-80E3-817DDDB880B1}" type="parTrans" cxnId="{018BA392-947E-4AF0-9FC5-9B7DE6A23452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2AC4C2CC-D292-4AFF-96E0-D7918A805EF7}" type="sibTrans" cxnId="{018BA392-947E-4AF0-9FC5-9B7DE6A23452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A380F84C-734C-4A61-BEEA-2CD0FAA7E71C}">
      <dgm:prSet phldrT="[Text]" custT="1"/>
      <dgm:spPr/>
      <dgm:t>
        <a:bodyPr/>
        <a:lstStyle/>
        <a:p>
          <a:r>
            <a:rPr lang="en-US" sz="1200" b="1" dirty="0" smtClean="0"/>
            <a:t>Growth Assessment using single date, and multi-temporal ground-based LiDAR scans</a:t>
          </a:r>
          <a:endParaRPr lang="en-US" sz="1200" b="1" dirty="0"/>
        </a:p>
      </dgm:t>
    </dgm:pt>
    <dgm:pt modelId="{45C29F08-226F-49DE-A465-A5BAB70241B7}" type="parTrans" cxnId="{976E58AC-9F27-4B9D-A918-73808DF08F6B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F6D30078-0E1F-4DA1-BF04-292D244F0A9D}" type="sibTrans" cxnId="{976E58AC-9F27-4B9D-A918-73808DF08F6B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369E4FA0-599B-4A7E-8C62-9B9819828355}" type="pres">
      <dgm:prSet presAssocID="{7095B9ED-B6A2-4E2D-8672-51E0F9090461}" presName="compositeShape" presStyleCnt="0">
        <dgm:presLayoutVars>
          <dgm:chMax val="7"/>
          <dgm:dir/>
          <dgm:resizeHandles val="exact"/>
        </dgm:presLayoutVars>
      </dgm:prSet>
      <dgm:spPr/>
    </dgm:pt>
    <dgm:pt modelId="{526AEAB5-7A18-4E0D-B05C-FE461FEC172D}" type="pres">
      <dgm:prSet presAssocID="{7095B9ED-B6A2-4E2D-8672-51E0F9090461}" presName="wedge1" presStyleLbl="node1" presStyleIdx="0" presStyleCnt="2" custLinFactNeighborX="-2211" custLinFactNeighborY="-6"/>
      <dgm:spPr/>
      <dgm:t>
        <a:bodyPr/>
        <a:lstStyle/>
        <a:p>
          <a:endParaRPr lang="en-US"/>
        </a:p>
      </dgm:t>
    </dgm:pt>
    <dgm:pt modelId="{64955246-419A-4604-89CD-049D4284EC2D}" type="pres">
      <dgm:prSet presAssocID="{7095B9ED-B6A2-4E2D-8672-51E0F9090461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C4383-F582-43DC-9031-411E624A87D4}" type="pres">
      <dgm:prSet presAssocID="{7095B9ED-B6A2-4E2D-8672-51E0F9090461}" presName="wedge2" presStyleLbl="node1" presStyleIdx="1" presStyleCnt="2" custLinFactNeighborX="339"/>
      <dgm:spPr/>
      <dgm:t>
        <a:bodyPr/>
        <a:lstStyle/>
        <a:p>
          <a:endParaRPr lang="en-US"/>
        </a:p>
      </dgm:t>
    </dgm:pt>
    <dgm:pt modelId="{A5DE02F0-C68A-45AD-B3A1-C75772699492}" type="pres">
      <dgm:prSet presAssocID="{7095B9ED-B6A2-4E2D-8672-51E0F9090461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8BA392-947E-4AF0-9FC5-9B7DE6A23452}" srcId="{7095B9ED-B6A2-4E2D-8672-51E0F9090461}" destId="{DE36E4B4-D2A8-412D-AE93-E12DB0302387}" srcOrd="0" destOrd="0" parTransId="{E94716E6-7624-4B29-80E3-817DDDB880B1}" sibTransId="{2AC4C2CC-D292-4AFF-96E0-D7918A805EF7}"/>
    <dgm:cxn modelId="{976E58AC-9F27-4B9D-A918-73808DF08F6B}" srcId="{7095B9ED-B6A2-4E2D-8672-51E0F9090461}" destId="{A380F84C-734C-4A61-BEEA-2CD0FAA7E71C}" srcOrd="1" destOrd="0" parTransId="{45C29F08-226F-49DE-A465-A5BAB70241B7}" sibTransId="{F6D30078-0E1F-4DA1-BF04-292D244F0A9D}"/>
    <dgm:cxn modelId="{F82FC352-1444-417A-91A4-5900849894AB}" type="presOf" srcId="{DE36E4B4-D2A8-412D-AE93-E12DB0302387}" destId="{64955246-419A-4604-89CD-049D4284EC2D}" srcOrd="1" destOrd="0" presId="urn:microsoft.com/office/officeart/2005/8/layout/chart3"/>
    <dgm:cxn modelId="{9479E2E6-1DF7-4923-8721-7F1F3E2640B4}" type="presOf" srcId="{A380F84C-734C-4A61-BEEA-2CD0FAA7E71C}" destId="{C5BC4383-F582-43DC-9031-411E624A87D4}" srcOrd="0" destOrd="0" presId="urn:microsoft.com/office/officeart/2005/8/layout/chart3"/>
    <dgm:cxn modelId="{232C880D-66E8-41EA-88F4-02CC6C7D1574}" type="presOf" srcId="{7095B9ED-B6A2-4E2D-8672-51E0F9090461}" destId="{369E4FA0-599B-4A7E-8C62-9B9819828355}" srcOrd="0" destOrd="0" presId="urn:microsoft.com/office/officeart/2005/8/layout/chart3"/>
    <dgm:cxn modelId="{18665D67-1F84-4521-9BA8-1AF7140E9229}" type="presOf" srcId="{DE36E4B4-D2A8-412D-AE93-E12DB0302387}" destId="{526AEAB5-7A18-4E0D-B05C-FE461FEC172D}" srcOrd="0" destOrd="0" presId="urn:microsoft.com/office/officeart/2005/8/layout/chart3"/>
    <dgm:cxn modelId="{0698F3E0-3145-4D69-BAB5-B16F75A77F35}" type="presOf" srcId="{A380F84C-734C-4A61-BEEA-2CD0FAA7E71C}" destId="{A5DE02F0-C68A-45AD-B3A1-C75772699492}" srcOrd="1" destOrd="0" presId="urn:microsoft.com/office/officeart/2005/8/layout/chart3"/>
    <dgm:cxn modelId="{56FB11FF-51EC-41B0-9001-540C1EF178AC}" type="presParOf" srcId="{369E4FA0-599B-4A7E-8C62-9B9819828355}" destId="{526AEAB5-7A18-4E0D-B05C-FE461FEC172D}" srcOrd="0" destOrd="0" presId="urn:microsoft.com/office/officeart/2005/8/layout/chart3"/>
    <dgm:cxn modelId="{7FDA60E1-87E0-441B-BD94-E869ABD5EE8F}" type="presParOf" srcId="{369E4FA0-599B-4A7E-8C62-9B9819828355}" destId="{64955246-419A-4604-89CD-049D4284EC2D}" srcOrd="1" destOrd="0" presId="urn:microsoft.com/office/officeart/2005/8/layout/chart3"/>
    <dgm:cxn modelId="{017B4731-482D-46CA-A528-A84898B959BE}" type="presParOf" srcId="{369E4FA0-599B-4A7E-8C62-9B9819828355}" destId="{C5BC4383-F582-43DC-9031-411E624A87D4}" srcOrd="2" destOrd="0" presId="urn:microsoft.com/office/officeart/2005/8/layout/chart3"/>
    <dgm:cxn modelId="{69130048-56CB-4FAD-9861-5220F101B7B5}" type="presParOf" srcId="{369E4FA0-599B-4A7E-8C62-9B9819828355}" destId="{A5DE02F0-C68A-45AD-B3A1-C75772699492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95B9ED-B6A2-4E2D-8672-51E0F9090461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</dgm:pt>
    <dgm:pt modelId="{B1110AAB-4AE8-486D-9956-D408E51D5B3E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Species Assessment</a:t>
          </a:r>
          <a:endParaRPr lang="en-US" b="1" dirty="0">
            <a:solidFill>
              <a:schemeClr val="bg1"/>
            </a:solidFill>
          </a:endParaRPr>
        </a:p>
      </dgm:t>
    </dgm:pt>
    <dgm:pt modelId="{E6761A05-997E-4E1F-B230-398716F4C3C8}" type="parTrans" cxnId="{3D276659-8999-4943-BBD4-7406D580A3F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E240CD1-E588-48FE-8AC4-2223547BCF52}" type="sibTrans" cxnId="{3D276659-8999-4943-BBD4-7406D580A3F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5F2E283-C070-4125-B2DF-98030C88669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Best Practice / Tools / Decision Support</a:t>
          </a:r>
          <a:endParaRPr lang="en-US" b="1" dirty="0">
            <a:solidFill>
              <a:schemeClr val="bg1"/>
            </a:solidFill>
          </a:endParaRPr>
        </a:p>
      </dgm:t>
    </dgm:pt>
    <dgm:pt modelId="{C766C673-F5B0-476A-86E3-42170AC98A01}" type="parTrans" cxnId="{58734ED3-3B16-4AE6-A758-0EEA8A24973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605EF5A-C42D-4454-929B-FB63EE478159}" type="sibTrans" cxnId="{58734ED3-3B16-4AE6-A758-0EEA8A24973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03546E6-2C05-440F-B1B9-960EC3ECCA61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b="1" smtClean="0">
              <a:solidFill>
                <a:schemeClr val="bg1"/>
              </a:solidFill>
            </a:rPr>
            <a:t>Data </a:t>
          </a:r>
          <a:r>
            <a:rPr lang="en-US" b="1" dirty="0" smtClean="0">
              <a:solidFill>
                <a:schemeClr val="bg1"/>
              </a:solidFill>
            </a:rPr>
            <a:t>Acquisition Program and Platforms</a:t>
          </a:r>
          <a:endParaRPr lang="en-US" b="1" dirty="0">
            <a:solidFill>
              <a:schemeClr val="bg1"/>
            </a:solidFill>
          </a:endParaRPr>
        </a:p>
      </dgm:t>
    </dgm:pt>
    <dgm:pt modelId="{B3DF89F3-48B3-40D0-80AE-8507FBB42C20}" type="parTrans" cxnId="{2873BDB7-40C9-4042-A154-2378F0FC3207}">
      <dgm:prSet/>
      <dgm:spPr/>
      <dgm:t>
        <a:bodyPr/>
        <a:lstStyle/>
        <a:p>
          <a:endParaRPr lang="en-US"/>
        </a:p>
      </dgm:t>
    </dgm:pt>
    <dgm:pt modelId="{8633094A-30BE-4219-8247-B79F493A022A}" type="sibTrans" cxnId="{2873BDB7-40C9-4042-A154-2378F0FC3207}">
      <dgm:prSet/>
      <dgm:spPr/>
      <dgm:t>
        <a:bodyPr/>
        <a:lstStyle/>
        <a:p>
          <a:endParaRPr lang="en-US"/>
        </a:p>
      </dgm:t>
    </dgm:pt>
    <dgm:pt modelId="{369E4FA0-599B-4A7E-8C62-9B9819828355}" type="pres">
      <dgm:prSet presAssocID="{7095B9ED-B6A2-4E2D-8672-51E0F9090461}" presName="compositeShape" presStyleCnt="0">
        <dgm:presLayoutVars>
          <dgm:chMax val="7"/>
          <dgm:dir/>
          <dgm:resizeHandles val="exact"/>
        </dgm:presLayoutVars>
      </dgm:prSet>
      <dgm:spPr/>
    </dgm:pt>
    <dgm:pt modelId="{526AEAB5-7A18-4E0D-B05C-FE461FEC172D}" type="pres">
      <dgm:prSet presAssocID="{7095B9ED-B6A2-4E2D-8672-51E0F9090461}" presName="wedge1" presStyleLbl="node1" presStyleIdx="0" presStyleCnt="3" custLinFactNeighborX="-4841" custLinFactNeighborY="3199"/>
      <dgm:spPr/>
      <dgm:t>
        <a:bodyPr/>
        <a:lstStyle/>
        <a:p>
          <a:endParaRPr lang="en-US"/>
        </a:p>
      </dgm:t>
    </dgm:pt>
    <dgm:pt modelId="{64955246-419A-4604-89CD-049D4284EC2D}" type="pres">
      <dgm:prSet presAssocID="{7095B9ED-B6A2-4E2D-8672-51E0F909046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C4383-F582-43DC-9031-411E624A87D4}" type="pres">
      <dgm:prSet presAssocID="{7095B9ED-B6A2-4E2D-8672-51E0F9090461}" presName="wedge2" presStyleLbl="node1" presStyleIdx="1" presStyleCnt="3"/>
      <dgm:spPr/>
      <dgm:t>
        <a:bodyPr/>
        <a:lstStyle/>
        <a:p>
          <a:endParaRPr lang="en-US"/>
        </a:p>
      </dgm:t>
    </dgm:pt>
    <dgm:pt modelId="{A5DE02F0-C68A-45AD-B3A1-C75772699492}" type="pres">
      <dgm:prSet presAssocID="{7095B9ED-B6A2-4E2D-8672-51E0F909046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6E148-8D8F-4150-BB62-F8A8A926E6D3}" type="pres">
      <dgm:prSet presAssocID="{7095B9ED-B6A2-4E2D-8672-51E0F9090461}" presName="wedge3" presStyleLbl="node1" presStyleIdx="2" presStyleCnt="3"/>
      <dgm:spPr/>
      <dgm:t>
        <a:bodyPr/>
        <a:lstStyle/>
        <a:p>
          <a:endParaRPr lang="en-US"/>
        </a:p>
      </dgm:t>
    </dgm:pt>
    <dgm:pt modelId="{FB3E91C1-259A-4D37-804C-69EA215395FC}" type="pres">
      <dgm:prSet presAssocID="{7095B9ED-B6A2-4E2D-8672-51E0F909046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7D0488-07FB-4F2D-B309-8638C9939F69}" type="presOf" srcId="{B1110AAB-4AE8-486D-9956-D408E51D5B3E}" destId="{526AEAB5-7A18-4E0D-B05C-FE461FEC172D}" srcOrd="0" destOrd="0" presId="urn:microsoft.com/office/officeart/2005/8/layout/chart3"/>
    <dgm:cxn modelId="{16C2B457-8B94-42E6-B096-513D6D2EFA25}" type="presOf" srcId="{7095B9ED-B6A2-4E2D-8672-51E0F9090461}" destId="{369E4FA0-599B-4A7E-8C62-9B9819828355}" srcOrd="0" destOrd="0" presId="urn:microsoft.com/office/officeart/2005/8/layout/chart3"/>
    <dgm:cxn modelId="{3D276659-8999-4943-BBD4-7406D580A3FF}" srcId="{7095B9ED-B6A2-4E2D-8672-51E0F9090461}" destId="{B1110AAB-4AE8-486D-9956-D408E51D5B3E}" srcOrd="0" destOrd="0" parTransId="{E6761A05-997E-4E1F-B230-398716F4C3C8}" sibTransId="{3E240CD1-E588-48FE-8AC4-2223547BCF52}"/>
    <dgm:cxn modelId="{4F1704CB-361F-4ACB-87F5-A3DE90F1B5DC}" type="presOf" srcId="{D5F2E283-C070-4125-B2DF-98030C88669D}" destId="{CED6E148-8D8F-4150-BB62-F8A8A926E6D3}" srcOrd="0" destOrd="0" presId="urn:microsoft.com/office/officeart/2005/8/layout/chart3"/>
    <dgm:cxn modelId="{6B1895B1-B20C-459C-8DC7-34C5616CC01B}" type="presOf" srcId="{A03546E6-2C05-440F-B1B9-960EC3ECCA61}" destId="{A5DE02F0-C68A-45AD-B3A1-C75772699492}" srcOrd="1" destOrd="0" presId="urn:microsoft.com/office/officeart/2005/8/layout/chart3"/>
    <dgm:cxn modelId="{E5C78D04-BB66-4E8E-BEB2-E60EAC00FB78}" type="presOf" srcId="{A03546E6-2C05-440F-B1B9-960EC3ECCA61}" destId="{C5BC4383-F582-43DC-9031-411E624A87D4}" srcOrd="0" destOrd="0" presId="urn:microsoft.com/office/officeart/2005/8/layout/chart3"/>
    <dgm:cxn modelId="{2873BDB7-40C9-4042-A154-2378F0FC3207}" srcId="{7095B9ED-B6A2-4E2D-8672-51E0F9090461}" destId="{A03546E6-2C05-440F-B1B9-960EC3ECCA61}" srcOrd="1" destOrd="0" parTransId="{B3DF89F3-48B3-40D0-80AE-8507FBB42C20}" sibTransId="{8633094A-30BE-4219-8247-B79F493A022A}"/>
    <dgm:cxn modelId="{58734ED3-3B16-4AE6-A758-0EEA8A24973D}" srcId="{7095B9ED-B6A2-4E2D-8672-51E0F9090461}" destId="{D5F2E283-C070-4125-B2DF-98030C88669D}" srcOrd="2" destOrd="0" parTransId="{C766C673-F5B0-476A-86E3-42170AC98A01}" sibTransId="{9605EF5A-C42D-4454-929B-FB63EE478159}"/>
    <dgm:cxn modelId="{384582A1-1493-40EC-81F5-B9652E3A7DEB}" type="presOf" srcId="{D5F2E283-C070-4125-B2DF-98030C88669D}" destId="{FB3E91C1-259A-4D37-804C-69EA215395FC}" srcOrd="1" destOrd="0" presId="urn:microsoft.com/office/officeart/2005/8/layout/chart3"/>
    <dgm:cxn modelId="{ED97010A-44D0-4079-AB6B-4A67258BB163}" type="presOf" srcId="{B1110AAB-4AE8-486D-9956-D408E51D5B3E}" destId="{64955246-419A-4604-89CD-049D4284EC2D}" srcOrd="1" destOrd="0" presId="urn:microsoft.com/office/officeart/2005/8/layout/chart3"/>
    <dgm:cxn modelId="{0A0F9904-51EC-484C-8C90-2024DC93F58A}" type="presParOf" srcId="{369E4FA0-599B-4A7E-8C62-9B9819828355}" destId="{526AEAB5-7A18-4E0D-B05C-FE461FEC172D}" srcOrd="0" destOrd="0" presId="urn:microsoft.com/office/officeart/2005/8/layout/chart3"/>
    <dgm:cxn modelId="{99EBDE27-5D74-4F51-8A83-FD0AA08ADB4C}" type="presParOf" srcId="{369E4FA0-599B-4A7E-8C62-9B9819828355}" destId="{64955246-419A-4604-89CD-049D4284EC2D}" srcOrd="1" destOrd="0" presId="urn:microsoft.com/office/officeart/2005/8/layout/chart3"/>
    <dgm:cxn modelId="{62150501-7EE6-4FE8-BED2-56ACB9B31FA0}" type="presParOf" srcId="{369E4FA0-599B-4A7E-8C62-9B9819828355}" destId="{C5BC4383-F582-43DC-9031-411E624A87D4}" srcOrd="2" destOrd="0" presId="urn:microsoft.com/office/officeart/2005/8/layout/chart3"/>
    <dgm:cxn modelId="{68995E94-24F0-4D84-86D8-4F7052972B80}" type="presParOf" srcId="{369E4FA0-599B-4A7E-8C62-9B9819828355}" destId="{A5DE02F0-C68A-45AD-B3A1-C75772699492}" srcOrd="3" destOrd="0" presId="urn:microsoft.com/office/officeart/2005/8/layout/chart3"/>
    <dgm:cxn modelId="{DBF74BF6-690A-4FED-B488-C51265FDCA05}" type="presParOf" srcId="{369E4FA0-599B-4A7E-8C62-9B9819828355}" destId="{CED6E148-8D8F-4150-BB62-F8A8A926E6D3}" srcOrd="4" destOrd="0" presId="urn:microsoft.com/office/officeart/2005/8/layout/chart3"/>
    <dgm:cxn modelId="{372F2C88-6F24-410C-A7A4-F90F9FE9FF25}" type="presParOf" srcId="{369E4FA0-599B-4A7E-8C62-9B9819828355}" destId="{FB3E91C1-259A-4D37-804C-69EA215395F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1A2627-8AE5-44CB-B6B3-7CFD74F20D2E}">
      <dsp:nvSpPr>
        <dsp:cNvPr id="0" name=""/>
        <dsp:cNvSpPr/>
      </dsp:nvSpPr>
      <dsp:spPr>
        <a:xfrm>
          <a:off x="1626883" y="517368"/>
          <a:ext cx="3451833" cy="3451833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5F381-05B2-41B9-95F3-C1E19FE0423C}">
      <dsp:nvSpPr>
        <dsp:cNvPr id="0" name=""/>
        <dsp:cNvSpPr/>
      </dsp:nvSpPr>
      <dsp:spPr>
        <a:xfrm>
          <a:off x="1626883" y="517368"/>
          <a:ext cx="3451833" cy="3451833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5161F-BFE6-4203-9A60-DCC23CA6BCD2}">
      <dsp:nvSpPr>
        <dsp:cNvPr id="0" name=""/>
        <dsp:cNvSpPr/>
      </dsp:nvSpPr>
      <dsp:spPr>
        <a:xfrm>
          <a:off x="1626883" y="517368"/>
          <a:ext cx="3451833" cy="3451833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A5918-5961-4077-AFE2-D44B0657BA32}">
      <dsp:nvSpPr>
        <dsp:cNvPr id="0" name=""/>
        <dsp:cNvSpPr/>
      </dsp:nvSpPr>
      <dsp:spPr>
        <a:xfrm>
          <a:off x="2558801" y="1449286"/>
          <a:ext cx="1587996" cy="1587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Industry</a:t>
          </a:r>
          <a:endParaRPr lang="en-US" sz="1200" kern="1200" dirty="0"/>
        </a:p>
      </dsp:txBody>
      <dsp:txXfrm>
        <a:off x="2558801" y="1449286"/>
        <a:ext cx="1587996" cy="1587996"/>
      </dsp:txXfrm>
    </dsp:sp>
    <dsp:sp modelId="{40BBA122-C63D-4C80-922E-BD7BA3187488}">
      <dsp:nvSpPr>
        <dsp:cNvPr id="0" name=""/>
        <dsp:cNvSpPr/>
      </dsp:nvSpPr>
      <dsp:spPr>
        <a:xfrm>
          <a:off x="2797001" y="1586"/>
          <a:ext cx="1111597" cy="11115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University</a:t>
          </a:r>
          <a:endParaRPr lang="en-US" sz="1200" kern="1200" dirty="0"/>
        </a:p>
      </dsp:txBody>
      <dsp:txXfrm>
        <a:off x="2797001" y="1586"/>
        <a:ext cx="1111597" cy="1111597"/>
      </dsp:txXfrm>
    </dsp:sp>
    <dsp:sp modelId="{70CD1248-E64D-4EAA-A3AD-BDE43DF8DF88}">
      <dsp:nvSpPr>
        <dsp:cNvPr id="0" name=""/>
        <dsp:cNvSpPr/>
      </dsp:nvSpPr>
      <dsp:spPr>
        <a:xfrm>
          <a:off x="4257033" y="2530436"/>
          <a:ext cx="1111597" cy="11115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CFS / Canadian Wood Fiber Centre</a:t>
          </a:r>
          <a:endParaRPr lang="en-US" sz="1200" kern="1200" dirty="0"/>
        </a:p>
      </dsp:txBody>
      <dsp:txXfrm>
        <a:off x="4257033" y="2530436"/>
        <a:ext cx="1111597" cy="1111597"/>
      </dsp:txXfrm>
    </dsp:sp>
    <dsp:sp modelId="{EFDCC5F7-7735-4922-9344-0395634283A2}">
      <dsp:nvSpPr>
        <dsp:cNvPr id="0" name=""/>
        <dsp:cNvSpPr/>
      </dsp:nvSpPr>
      <dsp:spPr>
        <a:xfrm>
          <a:off x="1336969" y="2530436"/>
          <a:ext cx="1111597" cy="11115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Provincial Agencies</a:t>
          </a:r>
          <a:endParaRPr lang="en-US" sz="1200" kern="1200" dirty="0"/>
        </a:p>
      </dsp:txBody>
      <dsp:txXfrm>
        <a:off x="1336969" y="2530436"/>
        <a:ext cx="1111597" cy="11115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6AEAB5-7A18-4E0D-B05C-FE461FEC172D}">
      <dsp:nvSpPr>
        <dsp:cNvPr id="0" name=""/>
        <dsp:cNvSpPr/>
      </dsp:nvSpPr>
      <dsp:spPr>
        <a:xfrm>
          <a:off x="926515" y="333188"/>
          <a:ext cx="2965704" cy="2965704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Structural Variability and Wood Properties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2538940" y="880431"/>
        <a:ext cx="1006221" cy="988568"/>
      </dsp:txXfrm>
    </dsp:sp>
    <dsp:sp modelId="{C5BC4383-F582-43DC-9031-411E624A87D4}">
      <dsp:nvSpPr>
        <dsp:cNvPr id="0" name=""/>
        <dsp:cNvSpPr/>
      </dsp:nvSpPr>
      <dsp:spPr>
        <a:xfrm>
          <a:off x="917210" y="326580"/>
          <a:ext cx="2965704" cy="2965704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Sampling Approaches for Regional Level Reporting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1729248" y="2197798"/>
        <a:ext cx="1341628" cy="917956"/>
      </dsp:txXfrm>
    </dsp:sp>
    <dsp:sp modelId="{CED6E148-8D8F-4150-BB62-F8A8A926E6D3}">
      <dsp:nvSpPr>
        <dsp:cNvPr id="0" name=""/>
        <dsp:cNvSpPr/>
      </dsp:nvSpPr>
      <dsp:spPr>
        <a:xfrm>
          <a:off x="917210" y="326580"/>
          <a:ext cx="2965704" cy="2965704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Ecological Drivers / Implications for Management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1234964" y="909129"/>
        <a:ext cx="1006221" cy="9885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6AEAB5-7A18-4E0D-B05C-FE461FEC172D}">
      <dsp:nvSpPr>
        <dsp:cNvPr id="0" name=""/>
        <dsp:cNvSpPr/>
      </dsp:nvSpPr>
      <dsp:spPr>
        <a:xfrm>
          <a:off x="1028332" y="289119"/>
          <a:ext cx="2432304" cy="2432304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New Structural Metrics for Forest Stand Descriptions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2272281" y="739096"/>
        <a:ext cx="897636" cy="723900"/>
      </dsp:txXfrm>
    </dsp:sp>
    <dsp:sp modelId="{C5BC4383-F582-43DC-9031-411E624A87D4}">
      <dsp:nvSpPr>
        <dsp:cNvPr id="0" name=""/>
        <dsp:cNvSpPr/>
      </dsp:nvSpPr>
      <dsp:spPr>
        <a:xfrm>
          <a:off x="1018595" y="282900"/>
          <a:ext cx="2432304" cy="2432304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Hydrological Mapping and Productivity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2278181" y="1542486"/>
        <a:ext cx="897636" cy="723900"/>
      </dsp:txXfrm>
    </dsp:sp>
    <dsp:sp modelId="{CED6E148-8D8F-4150-BB62-F8A8A926E6D3}">
      <dsp:nvSpPr>
        <dsp:cNvPr id="0" name=""/>
        <dsp:cNvSpPr/>
      </dsp:nvSpPr>
      <dsp:spPr>
        <a:xfrm>
          <a:off x="1018595" y="282900"/>
          <a:ext cx="2432304" cy="2432304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Growth Rate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293677" y="1542486"/>
        <a:ext cx="897636" cy="723900"/>
      </dsp:txXfrm>
    </dsp:sp>
    <dsp:sp modelId="{5EBB4EC8-78A9-47D7-8294-BEA41C0AF976}">
      <dsp:nvSpPr>
        <dsp:cNvPr id="0" name=""/>
        <dsp:cNvSpPr/>
      </dsp:nvSpPr>
      <dsp:spPr>
        <a:xfrm>
          <a:off x="1018595" y="282900"/>
          <a:ext cx="2432304" cy="2432304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Predictive Modeling for ecological site classification, habitat and forest health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solidFill>
              <a:schemeClr val="tx1"/>
            </a:solidFill>
          </a:endParaRPr>
        </a:p>
      </dsp:txBody>
      <dsp:txXfrm>
        <a:off x="1293677" y="731718"/>
        <a:ext cx="897636" cy="7239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6AEAB5-7A18-4E0D-B05C-FE461FEC172D}">
      <dsp:nvSpPr>
        <dsp:cNvPr id="0" name=""/>
        <dsp:cNvSpPr/>
      </dsp:nvSpPr>
      <dsp:spPr>
        <a:xfrm>
          <a:off x="1132111" y="243686"/>
          <a:ext cx="2560320" cy="2560320"/>
        </a:xfrm>
        <a:prstGeom prst="pie">
          <a:avLst>
            <a:gd name="adj1" fmla="val 162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Tree Attribute Extraction and Metrics</a:t>
          </a:r>
          <a:endParaRPr lang="en-US" sz="1200" b="1" kern="1200" dirty="0"/>
        </a:p>
      </dsp:txBody>
      <dsp:txXfrm>
        <a:off x="2412271" y="624686"/>
        <a:ext cx="899160" cy="1798320"/>
      </dsp:txXfrm>
    </dsp:sp>
    <dsp:sp modelId="{C5BC4383-F582-43DC-9031-411E624A87D4}">
      <dsp:nvSpPr>
        <dsp:cNvPr id="0" name=""/>
        <dsp:cNvSpPr/>
      </dsp:nvSpPr>
      <dsp:spPr>
        <a:xfrm>
          <a:off x="1136439" y="243840"/>
          <a:ext cx="2560320" cy="256032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Growth Assessment using single date, and multi-temporal ground-based LiDAR scans</a:t>
          </a:r>
          <a:endParaRPr lang="en-US" sz="1200" b="1" kern="1200" dirty="0"/>
        </a:p>
      </dsp:txBody>
      <dsp:txXfrm>
        <a:off x="1502199" y="624840"/>
        <a:ext cx="899160" cy="17983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6AEAB5-7A18-4E0D-B05C-FE461FEC172D}">
      <dsp:nvSpPr>
        <dsp:cNvPr id="0" name=""/>
        <dsp:cNvSpPr/>
      </dsp:nvSpPr>
      <dsp:spPr>
        <a:xfrm>
          <a:off x="981337" y="280453"/>
          <a:ext cx="2496312" cy="2496312"/>
        </a:xfrm>
        <a:prstGeom prst="pie">
          <a:avLst>
            <a:gd name="adj1" fmla="val 16200000"/>
            <a:gd name="adj2" fmla="val 180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Species Assessment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2338558" y="741082"/>
        <a:ext cx="846963" cy="832104"/>
      </dsp:txXfrm>
    </dsp:sp>
    <dsp:sp modelId="{C5BC4383-F582-43DC-9031-411E624A87D4}">
      <dsp:nvSpPr>
        <dsp:cNvPr id="0" name=""/>
        <dsp:cNvSpPr/>
      </dsp:nvSpPr>
      <dsp:spPr>
        <a:xfrm>
          <a:off x="973504" y="274891"/>
          <a:ext cx="2496312" cy="2496312"/>
        </a:xfrm>
        <a:prstGeom prst="pie">
          <a:avLst>
            <a:gd name="adj1" fmla="val 1800000"/>
            <a:gd name="adj2" fmla="val 900000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chemeClr val="bg1"/>
              </a:solidFill>
            </a:rPr>
            <a:t>Data </a:t>
          </a:r>
          <a:r>
            <a:rPr lang="en-US" sz="1200" b="1" kern="1200" dirty="0" smtClean="0">
              <a:solidFill>
                <a:schemeClr val="bg1"/>
              </a:solidFill>
            </a:rPr>
            <a:t>Acquisition Program and Platforms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657018" y="1849945"/>
        <a:ext cx="1129284" cy="772668"/>
      </dsp:txXfrm>
    </dsp:sp>
    <dsp:sp modelId="{CED6E148-8D8F-4150-BB62-F8A8A926E6D3}">
      <dsp:nvSpPr>
        <dsp:cNvPr id="0" name=""/>
        <dsp:cNvSpPr/>
      </dsp:nvSpPr>
      <dsp:spPr>
        <a:xfrm>
          <a:off x="973504" y="274891"/>
          <a:ext cx="2496312" cy="2496312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Best Practice / Tools / Decision Support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240966" y="765238"/>
        <a:ext cx="846963" cy="832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C596A-8A50-4C8C-A324-EC16E0FA4B04}" type="datetimeFigureOut">
              <a:rPr lang="en-CA" smtClean="0"/>
              <a:pPr/>
              <a:t>09/05/2016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505F7-1780-4E98-A996-064B66B639C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8587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05F7-1780-4E98-A996-064B66B639C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45734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72142-A068-4466-AB2C-ADF35AD374B1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40270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0DB8-CAA1-4F85-AAF3-4A8E3A315D08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20476" t="19810" r="22381" b="71047"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6324600" y="6096000"/>
            <a:ext cx="2362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2" descr="D:\Cloud\Dropbox\Research\Presentations\Pecha_Kucha\Pecha_Kucha_2013\Landsat_Images_For_Presentation\Screenshots\Lidar_Example_Final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8" y="5949727"/>
            <a:ext cx="9144000" cy="90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4389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46CC-1E1A-404F-B932-EEDF0BAF5C3C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77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DE1D-8B8F-4108-9500-8922C35F1D0F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181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4E7D-5686-43B8-B2EA-54B5C36AD91F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5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F84B-D6E8-4599-B49E-964C1805EEFE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192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BAD0-2D18-463F-BEDD-1248242C889C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4E5EA96-1DFD-4B76-B9B8-24FFEE206C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324600" y="6096000"/>
            <a:ext cx="2362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18726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EE4-5245-47E7-BF61-EC2BC970938F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4E5EA96-1DFD-4B76-B9B8-24FFEE206C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324600" y="6096000"/>
            <a:ext cx="2362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18726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8948-B88A-47F8-B2D0-41E14025F123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4E5EA96-1DFD-4B76-B9B8-24FFEE206C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27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6380-AFF2-41AE-B2A3-C2F611545F3B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4E5EA96-1DFD-4B76-B9B8-24FFEE206C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392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6A6-3228-49AD-923D-CA3E047A3D47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630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300F-054F-4412-914C-ABA7DCEF3638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633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9466-F181-4515-9C40-283E0B00F9CF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4E5EA96-1DFD-4B76-B9B8-24FFEE206C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952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6D82-98BE-4BAA-A1CC-01277DFC8575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4E5EA96-1DFD-4B76-B9B8-24FFEE206C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798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08C10-9EC4-472C-BF64-F3EEA6848AC6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5EA96-1DFD-4B76-B9B8-24FFEE206C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D:\Cloud\Dropbox\Research\Presentations\Pecha_Kucha\Pecha_Kucha_2013\Landsat_Images_For_Presentation\Screenshots\Lidar_Example_Final.ti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8" y="5949727"/>
            <a:ext cx="9144000" cy="90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" y="76201"/>
            <a:ext cx="561124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818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wmf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392" y="3657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</a:rPr>
              <a:t>AWARE	</a:t>
            </a:r>
            <a:endParaRPr lang="en-US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D:\Cloud\Dropbox\Research\Presentations\Pecha_Kucha\Pecha_Kucha_2013\Landsat_Images_For_Presentation\Screenshots\Lidar_Example_Final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8" y="5949727"/>
            <a:ext cx="9144000" cy="90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4800600"/>
            <a:ext cx="523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Assessment of Wood Attributes using Remote 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Sensing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b="1" smtClean="0">
                <a:solidFill>
                  <a:schemeClr val="tx1"/>
                </a:solidFill>
              </a:rPr>
              <a:pPr/>
              <a:t>1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" y="76201"/>
            <a:ext cx="561124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204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89" y="1545125"/>
            <a:ext cx="436517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88" y="3429000"/>
            <a:ext cx="49815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4884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AWARE	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Consists of 3 themes, from the broad to fine spatial scales; and a cross cutting theme which includes topics relevant to all themes, or to all companies.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143000"/>
            <a:ext cx="523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Assessment of Wood Attributes using Remote 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Se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nsing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79870"/>
            <a:ext cx="6324600" cy="313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1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742661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00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Theme Leaders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Theme </a:t>
            </a:r>
            <a:r>
              <a:rPr lang="en-US" dirty="0" smtClean="0"/>
              <a:t>1: Coops</a:t>
            </a:r>
          </a:p>
          <a:p>
            <a:r>
              <a:rPr lang="en-US" dirty="0" smtClean="0"/>
              <a:t>Theme 2: Coops / Fournier</a:t>
            </a:r>
          </a:p>
          <a:p>
            <a:r>
              <a:rPr lang="en-US" dirty="0" smtClean="0"/>
              <a:t>Theme 3: Fournier</a:t>
            </a:r>
          </a:p>
          <a:p>
            <a:r>
              <a:rPr lang="en-US" dirty="0" smtClean="0"/>
              <a:t>Cross Cutting Theme: St-</a:t>
            </a:r>
            <a:r>
              <a:rPr lang="en-US" dirty="0" err="1" smtClean="0"/>
              <a:t>Onge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Each theme has a number of focus areas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93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355657682"/>
              </p:ext>
            </p:extLst>
          </p:nvPr>
        </p:nvGraphicFramePr>
        <p:xfrm>
          <a:off x="5029200" y="-228600"/>
          <a:ext cx="49530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6"/>
          <p:cNvSpPr/>
          <p:nvPr/>
        </p:nvSpPr>
        <p:spPr>
          <a:xfrm>
            <a:off x="685800" y="152400"/>
            <a:ext cx="541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i="1" dirty="0" smtClean="0"/>
              <a:t>Theme 1: What </a:t>
            </a:r>
            <a:r>
              <a:rPr lang="en-CA" b="1" i="1" dirty="0"/>
              <a:t>is the relative impact of ecological drivers such as disturbance, productivity, management</a:t>
            </a:r>
          </a:p>
          <a:p>
            <a:r>
              <a:rPr lang="en-CA" b="1" i="1" dirty="0"/>
              <a:t>practices, and species composition on broad-scale variations in stand structure and wood properties</a:t>
            </a:r>
          </a:p>
          <a:p>
            <a:r>
              <a:rPr lang="en-CA" b="1" i="1" dirty="0"/>
              <a:t>across Canadian forests and how can these be scaled up </a:t>
            </a:r>
            <a:r>
              <a:rPr lang="en-CA" b="1" i="1" dirty="0" smtClean="0"/>
              <a:t>regionally ?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2133601"/>
            <a:ext cx="42033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5605790"/>
            <a:ext cx="2262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/>
              <a:t>Project colors correspond to themes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13942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524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Theme 2: How </a:t>
            </a:r>
            <a:r>
              <a:rPr lang="en-US" b="1" i="1" dirty="0"/>
              <a:t>can advanced remote sensing technologies improve stand-level attribute estimation for strategic forest management?</a:t>
            </a:r>
            <a:endParaRPr lang="en-CA" dirty="0"/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" y="2116490"/>
            <a:ext cx="7082827" cy="384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76278752"/>
              </p:ext>
            </p:extLst>
          </p:nvPr>
        </p:nvGraphicFramePr>
        <p:xfrm>
          <a:off x="5562600" y="-152400"/>
          <a:ext cx="4572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5445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495963416"/>
              </p:ext>
            </p:extLst>
          </p:nvPr>
        </p:nvGraphicFramePr>
        <p:xfrm>
          <a:off x="5334000" y="0"/>
          <a:ext cx="4876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2743200" cy="282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Theme 3: What </a:t>
            </a:r>
            <a:r>
              <a:rPr lang="en-US" b="1" i="1" dirty="0"/>
              <a:t>individual tree attributes can be accurately measured from ground-based </a:t>
            </a:r>
            <a:r>
              <a:rPr lang="en-US" b="1" i="1" dirty="0" err="1"/>
              <a:t>LiDAR</a:t>
            </a:r>
            <a:r>
              <a:rPr lang="en-US" b="1" i="1" dirty="0"/>
              <a:t> and how can this data be used to scale-up and validate stand level assessments?</a:t>
            </a:r>
            <a:endParaRPr lang="en-CA" dirty="0"/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46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481948019"/>
              </p:ext>
            </p:extLst>
          </p:nvPr>
        </p:nvGraphicFramePr>
        <p:xfrm>
          <a:off x="5562600" y="-152400"/>
          <a:ext cx="4572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1524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Cross-Cutting Theme: Data Acquisition, Modelling, Standards, and </a:t>
            </a:r>
            <a:r>
              <a:rPr lang="en-CA" b="1" dirty="0" smtClean="0"/>
              <a:t>Development </a:t>
            </a:r>
            <a:r>
              <a:rPr lang="en-CA" b="1" dirty="0"/>
              <a:t>of Generic Transferable Tools</a:t>
            </a:r>
            <a:endParaRPr lang="en-CA" dirty="0"/>
          </a:p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215370" cy="384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21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Core Research Sites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37519668"/>
              </p:ext>
            </p:extLst>
          </p:nvPr>
        </p:nvGraphicFramePr>
        <p:xfrm>
          <a:off x="762000" y="1288668"/>
          <a:ext cx="7543799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315"/>
                <a:gridCol w="1240101"/>
                <a:gridCol w="1363410"/>
                <a:gridCol w="1240101"/>
                <a:gridCol w="996978"/>
                <a:gridCol w="1115916"/>
                <a:gridCol w="996978"/>
              </a:tblGrid>
              <a:tr h="449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Core Site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Location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Species Mix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Province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Industrial Partner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Lead University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Lead Researcher 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Corner Brook Forest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Spruce, fir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Newfoundland and Labrador 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Corner Brook Pulp and Paper Limited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Sherbrooke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Fournier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Black Brook Forest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Plantation Spruce, Acadian </a:t>
                      </a:r>
                      <a:r>
                        <a:rPr lang="en-US" sz="1300" dirty="0" err="1">
                          <a:effectLst/>
                        </a:rPr>
                        <a:t>mixedwood</a:t>
                      </a:r>
                      <a:r>
                        <a:rPr lang="en-US" sz="1300" dirty="0">
                          <a:effectLst/>
                        </a:rPr>
                        <a:t>, tolerant hardwood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New Brunswick  </a:t>
                      </a:r>
                      <a:endParaRPr lang="en-US" sz="130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JD </a:t>
                      </a:r>
                      <a:r>
                        <a:rPr lang="en-US" sz="1300" dirty="0" smtClean="0">
                          <a:effectLst/>
                        </a:rPr>
                        <a:t>Irving Limited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UNB / UBC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Arp / MacLean 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Hearst/ Romeo </a:t>
                      </a:r>
                      <a:r>
                        <a:rPr lang="en-US" sz="1300" dirty="0" err="1">
                          <a:effectLst/>
                        </a:rPr>
                        <a:t>Malette</a:t>
                      </a:r>
                      <a:r>
                        <a:rPr lang="en-US" sz="1300" dirty="0">
                          <a:effectLst/>
                        </a:rPr>
                        <a:t> / </a:t>
                      </a:r>
                      <a:r>
                        <a:rPr lang="en-US" sz="1300" dirty="0" err="1">
                          <a:effectLst/>
                        </a:rPr>
                        <a:t>Petawawa</a:t>
                      </a:r>
                      <a:r>
                        <a:rPr lang="en-US" sz="1300" dirty="0">
                          <a:effectLst/>
                        </a:rPr>
                        <a:t> Forests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Spruce, Pine, Aspen, Boreal </a:t>
                      </a:r>
                      <a:r>
                        <a:rPr lang="en-US" sz="1300" dirty="0" err="1">
                          <a:effectLst/>
                        </a:rPr>
                        <a:t>mixedwood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Ontario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Tembec / </a:t>
                      </a:r>
                      <a:r>
                        <a:rPr lang="en-US" sz="1300" dirty="0" err="1">
                          <a:effectLst/>
                        </a:rPr>
                        <a:t>Lecours</a:t>
                      </a:r>
                      <a:r>
                        <a:rPr lang="en-US" sz="1300" dirty="0">
                          <a:effectLst/>
                        </a:rPr>
                        <a:t> Lumber/ Columbia Forest Products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Queens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Treitz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 Hinton / Slave Lake Forest </a:t>
                      </a:r>
                      <a:endParaRPr lang="en-US" sz="130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Pine, Spruce, Fir, Boreal mixedwood </a:t>
                      </a:r>
                      <a:endParaRPr lang="en-US" sz="130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Alberta 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West Fraser</a:t>
                      </a:r>
                      <a:endParaRPr lang="en-US" sz="130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UBC</a:t>
                      </a:r>
                      <a:endParaRPr lang="en-US" sz="130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Coops</a:t>
                      </a:r>
                      <a:endParaRPr lang="en-US" sz="1300" dirty="0">
                        <a:effectLst/>
                        <a:latin typeface="Calibri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08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9285"/>
            <a:ext cx="77724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68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Context for the Proposal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Resource assessment in the forest sector is a critical component of sustainable forest management </a:t>
            </a:r>
          </a:p>
          <a:p>
            <a:r>
              <a:rPr lang="en-US" sz="2800" dirty="0" smtClean="0"/>
              <a:t>New technologies and tools are always required to grow improved wood fibre, quantify it and make better management decisions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44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Large Number of HQP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Meet NSERC goal of producing HQP for Canadian industry</a:t>
            </a:r>
          </a:p>
          <a:p>
            <a:r>
              <a:rPr lang="en-US" sz="2400" dirty="0" smtClean="0"/>
              <a:t>AWARE will support 25 HQP over life of project</a:t>
            </a:r>
          </a:p>
          <a:p>
            <a:r>
              <a:rPr lang="en-US" sz="2400" dirty="0" smtClean="0"/>
              <a:t>Anticipated many of the HQP will work in forest industry after completing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24857913"/>
              </p:ext>
            </p:extLst>
          </p:nvPr>
        </p:nvGraphicFramePr>
        <p:xfrm>
          <a:off x="4419600" y="2209800"/>
          <a:ext cx="4267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45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Key </a:t>
            </a:r>
            <a:r>
              <a:rPr lang="en-US" dirty="0"/>
              <a:t>B</a:t>
            </a:r>
            <a:r>
              <a:rPr lang="en-US" dirty="0" smtClean="0"/>
              <a:t>enefits of a National </a:t>
            </a:r>
            <a:r>
              <a:rPr lang="en-US" dirty="0"/>
              <a:t>A</a:t>
            </a:r>
            <a:r>
              <a:rPr lang="en-US" dirty="0" smtClean="0"/>
              <a:t>pproach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" y="22859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smtClean="0">
                <a:solidFill>
                  <a:schemeClr val="accent3">
                    <a:lumMod val="50000"/>
                  </a:schemeClr>
                </a:solidFill>
              </a:rPr>
              <a:t>AWARE	</a:t>
            </a:r>
            <a:endParaRPr lang="en-US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325880"/>
            <a:ext cx="523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Assessment of Wood Attributes using Remote 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Se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nsing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65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1. Well Supported HQP Across the Country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3210" y="1524000"/>
            <a:ext cx="3806190" cy="4572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7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2. Annual Project Meetings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Five annual meetings planned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Will move around the country to ensure maximum participation and exposure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Bring together industrial partners, HQP, and researchers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Federal and Provincial researchers will also participate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Two broader meetings for the entire Canadian Forestry Industry will also be held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0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3. Development and Promotion of National Approaches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Development and training on common algorithms and approaches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Common field methods (as appropriate)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Common training of HQP on the relevant issues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Issues relevant across Canada addressed more comprehensively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3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CA" sz="3200" dirty="0" smtClean="0">
                <a:solidFill>
                  <a:schemeClr val="accent3">
                    <a:lumMod val="50000"/>
                  </a:schemeClr>
                </a:solidFill>
              </a:rPr>
              <a:t>Meeting Sector Needs</a:t>
            </a:r>
            <a:endParaRPr lang="en-CA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CA" sz="2100" dirty="0"/>
              <a:t>Increased understanding of </a:t>
            </a:r>
            <a:r>
              <a:rPr lang="en-CA" sz="2100" dirty="0" smtClean="0"/>
              <a:t>the value </a:t>
            </a:r>
            <a:r>
              <a:rPr lang="en-CA" sz="2100" dirty="0"/>
              <a:t>of </a:t>
            </a:r>
            <a:r>
              <a:rPr lang="en-CA" sz="2100" dirty="0" smtClean="0"/>
              <a:t>LiDAR and other promising remote sensing technologies for EFI</a:t>
            </a:r>
            <a:endParaRPr lang="en-CA" sz="2100" dirty="0"/>
          </a:p>
          <a:p>
            <a:r>
              <a:rPr lang="en-CA" sz="2100" dirty="0" smtClean="0"/>
              <a:t>Improved estimation of stem distributions, log / piece size, and lumber </a:t>
            </a:r>
            <a:r>
              <a:rPr lang="en-CA" sz="2100" dirty="0"/>
              <a:t>grade</a:t>
            </a:r>
          </a:p>
          <a:p>
            <a:r>
              <a:rPr lang="en-CA" sz="2100" dirty="0" smtClean="0"/>
              <a:t>Prediction of growth using LIDAR in combination with SGM</a:t>
            </a:r>
            <a:endParaRPr lang="en-CA" sz="2100" dirty="0"/>
          </a:p>
          <a:p>
            <a:r>
              <a:rPr lang="en-CA" sz="2100" dirty="0"/>
              <a:t>Site condition </a:t>
            </a:r>
            <a:r>
              <a:rPr lang="en-CA" sz="2100" dirty="0" smtClean="0"/>
              <a:t>assessment </a:t>
            </a:r>
            <a:r>
              <a:rPr lang="en-CA" sz="2100" dirty="0"/>
              <a:t>and links to wood </a:t>
            </a:r>
            <a:r>
              <a:rPr lang="en-CA" sz="2100" dirty="0" smtClean="0"/>
              <a:t>properties</a:t>
            </a:r>
          </a:p>
          <a:p>
            <a:r>
              <a:rPr lang="en-CA" sz="2100" dirty="0" smtClean="0"/>
              <a:t>Linking </a:t>
            </a:r>
            <a:r>
              <a:rPr lang="en-CA" sz="2100" dirty="0"/>
              <a:t>of LIDAR to </a:t>
            </a:r>
            <a:r>
              <a:rPr lang="en-CA" sz="2100" dirty="0" err="1" smtClean="0"/>
              <a:t>silvicultural</a:t>
            </a:r>
            <a:r>
              <a:rPr lang="en-CA" sz="2100" dirty="0" smtClean="0"/>
              <a:t> </a:t>
            </a:r>
            <a:r>
              <a:rPr lang="en-CA" sz="2100" dirty="0"/>
              <a:t>prescriptions</a:t>
            </a:r>
          </a:p>
          <a:p>
            <a:r>
              <a:rPr lang="en-CA" sz="2100" dirty="0" smtClean="0"/>
              <a:t>Forest </a:t>
            </a:r>
            <a:r>
              <a:rPr lang="en-CA" sz="2100" dirty="0"/>
              <a:t>Health assessment from LIDAR and other optical data</a:t>
            </a:r>
          </a:p>
          <a:p>
            <a:r>
              <a:rPr lang="en-CA" sz="2100" dirty="0"/>
              <a:t>Species assessment from </a:t>
            </a:r>
            <a:r>
              <a:rPr lang="en-CA" sz="2100" dirty="0" err="1" smtClean="0"/>
              <a:t>LiDAR</a:t>
            </a:r>
            <a:endParaRPr lang="en-CA" sz="2100" dirty="0" smtClean="0"/>
          </a:p>
          <a:p>
            <a:r>
              <a:rPr lang="en-CA" sz="2100" dirty="0" smtClean="0"/>
              <a:t>Methods </a:t>
            </a:r>
            <a:r>
              <a:rPr lang="en-CA" sz="2100" dirty="0"/>
              <a:t>and accuracy of tree growth using </a:t>
            </a:r>
            <a:r>
              <a:rPr lang="en-CA" sz="2100" dirty="0" smtClean="0"/>
              <a:t>ground-based </a:t>
            </a:r>
            <a:r>
              <a:rPr lang="en-CA" sz="2100" dirty="0"/>
              <a:t>LIDAR </a:t>
            </a:r>
          </a:p>
          <a:p>
            <a:r>
              <a:rPr lang="en-CA" sz="2100" dirty="0" smtClean="0"/>
              <a:t>Use </a:t>
            </a:r>
            <a:r>
              <a:rPr lang="en-CA" sz="2100" dirty="0"/>
              <a:t>of LIDAR for habitat: relevant for woodland </a:t>
            </a:r>
            <a:r>
              <a:rPr lang="en-CA" sz="2100" dirty="0" smtClean="0"/>
              <a:t>caribou and other species </a:t>
            </a:r>
            <a:r>
              <a:rPr lang="en-CA" sz="2100" smtClean="0"/>
              <a:t>of concern</a:t>
            </a:r>
            <a:endParaRPr lang="en-CA" sz="2100" dirty="0"/>
          </a:p>
          <a:p>
            <a:endParaRPr lang="en-CA" sz="2100" dirty="0"/>
          </a:p>
          <a:p>
            <a:endParaRPr lang="en-CA" sz="2100" dirty="0"/>
          </a:p>
          <a:p>
            <a:endParaRPr lang="en-CA" sz="2100" dirty="0"/>
          </a:p>
          <a:p>
            <a:endParaRPr lang="en-CA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06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Canadian Forest Sector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Provincial and Federal forestry agencies also have key stakes in forest management decisions under legislation and for public oversight</a:t>
            </a:r>
          </a:p>
          <a:p>
            <a:endParaRPr lang="en-US" sz="2800" dirty="0"/>
          </a:p>
          <a:p>
            <a:r>
              <a:rPr lang="en-US" sz="2800" dirty="0" smtClean="0"/>
              <a:t>As a result industrial companies, provincial and federal agencies have a history of working together to improve forest inventory and Canadian competitiveness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09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Advanced Remote Sensing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Advanced sensing technologies are a critical piece of improving forest inventory approaches</a:t>
            </a:r>
          </a:p>
          <a:p>
            <a:r>
              <a:rPr lang="en-US" sz="2800" dirty="0" smtClean="0"/>
              <a:t>Light Detection and Ranging (LiDAR), for example, is a relatively new technology which is being actively adopted by forest companies and agencies around the world</a:t>
            </a:r>
          </a:p>
          <a:p>
            <a:r>
              <a:rPr lang="en-US" sz="2800" dirty="0" smtClean="0"/>
              <a:t>Canadian researchers, </a:t>
            </a:r>
            <a:r>
              <a:rPr lang="en-US" sz="2800" dirty="0"/>
              <a:t>working closely with the provinces and forest </a:t>
            </a:r>
            <a:r>
              <a:rPr lang="en-US" sz="2800" dirty="0" smtClean="0"/>
              <a:t>industry, have had a leading role developing and applying LiDAR technology to forestry applications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63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70094805"/>
              </p:ext>
            </p:extLst>
          </p:nvPr>
        </p:nvGraphicFramePr>
        <p:xfrm>
          <a:off x="3581400" y="150108"/>
          <a:ext cx="6705600" cy="4193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1155680"/>
            <a:ext cx="48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In particular the CWFC has led </a:t>
            </a:r>
            <a:r>
              <a:rPr lang="en-CA" sz="2400" dirty="0" smtClean="0"/>
              <a:t>and continues to lead an </a:t>
            </a:r>
            <a:r>
              <a:rPr lang="en-CA" sz="2400" dirty="0"/>
              <a:t>Enhanced Forest Inventory (EFI</a:t>
            </a:r>
            <a:r>
              <a:rPr lang="en-CA" sz="2400" dirty="0" smtClean="0"/>
              <a:t>) program with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Federal, provincial and academic researchers and industrial partners  to </a:t>
            </a:r>
            <a:r>
              <a:rPr lang="en-CA" sz="2400" dirty="0"/>
              <a:t>develop methods </a:t>
            </a:r>
            <a:r>
              <a:rPr lang="en-CA" sz="2400" dirty="0" smtClean="0"/>
              <a:t>applicable across Canada</a:t>
            </a:r>
            <a:r>
              <a:rPr lang="en-CA" sz="2400" dirty="0"/>
              <a:t>. </a:t>
            </a:r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54203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The program is fully functional and is highly complementary to this proposal.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A </a:t>
            </a:r>
            <a:r>
              <a:rPr lang="en-CA" sz="2400" dirty="0"/>
              <a:t>key result </a:t>
            </a:r>
            <a:r>
              <a:rPr lang="en-CA" sz="2400" dirty="0" smtClean="0"/>
              <a:t>is </a:t>
            </a:r>
            <a:r>
              <a:rPr lang="en-CA" sz="2400" dirty="0"/>
              <a:t>a highly educated </a:t>
            </a:r>
            <a:r>
              <a:rPr lang="en-CA" sz="2400" dirty="0" smtClean="0"/>
              <a:t>and receptive forest sector with </a:t>
            </a:r>
            <a:r>
              <a:rPr lang="en-CA" sz="2400" dirty="0"/>
              <a:t>respect to the use of </a:t>
            </a:r>
            <a:r>
              <a:rPr lang="en-CA" sz="2400" dirty="0" smtClean="0"/>
              <a:t>advanced remote sensing tools. 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1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While awareness is high, uptake has been patchy across </a:t>
            </a:r>
            <a:r>
              <a:rPr lang="en-US" sz="2400" dirty="0" smtClean="0"/>
              <a:t>Canada.</a:t>
            </a:r>
            <a:endParaRPr lang="en-US" sz="2400" dirty="0"/>
          </a:p>
          <a:p>
            <a:r>
              <a:rPr lang="en-US" sz="2400" dirty="0" smtClean="0"/>
              <a:t>There are challenges compared to other countries implementing these types of tools.</a:t>
            </a:r>
          </a:p>
          <a:p>
            <a:r>
              <a:rPr lang="en-US" sz="2400" dirty="0" smtClean="0"/>
              <a:t>Huge areas, provincial jurisdiction of the strategic inventory.</a:t>
            </a:r>
          </a:p>
          <a:p>
            <a:r>
              <a:rPr lang="en-US" sz="2400" dirty="0" smtClean="0"/>
              <a:t>Ongoing large scale disturbance such as MPB and fire.</a:t>
            </a:r>
          </a:p>
          <a:p>
            <a:r>
              <a:rPr lang="en-US" sz="2400" dirty="0" smtClean="0"/>
              <a:t>Market </a:t>
            </a:r>
            <a:r>
              <a:rPr lang="en-US" sz="2400" dirty="0"/>
              <a:t>challenges as a result of distance to mills and </a:t>
            </a:r>
            <a:r>
              <a:rPr lang="en-US" sz="2400" dirty="0" smtClean="0"/>
              <a:t>market. </a:t>
            </a:r>
          </a:p>
          <a:p>
            <a:r>
              <a:rPr lang="en-US" sz="2400" dirty="0" smtClean="0"/>
              <a:t>Efficiency </a:t>
            </a:r>
            <a:r>
              <a:rPr lang="en-US" sz="2400" dirty="0"/>
              <a:t>is critical, and </a:t>
            </a:r>
            <a:r>
              <a:rPr lang="en-US" sz="2400" dirty="0" smtClean="0"/>
              <a:t>advanced remote sensing costs are </a:t>
            </a:r>
            <a:r>
              <a:rPr lang="en-US" sz="2400" dirty="0"/>
              <a:t>now at relatively low levels. </a:t>
            </a:r>
            <a:endParaRPr lang="en-US" sz="2400" dirty="0" smtClean="0"/>
          </a:p>
          <a:p>
            <a:r>
              <a:rPr lang="en-US" sz="2400" dirty="0" smtClean="0"/>
              <a:t>AWARE is well timed to address some of these issues.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Advanced Remote Sensing and Canadian Forest Sector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94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johnarnett\Desktop\Nicholas_September\J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276689" cy="1591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C:\Users\johnarnett\Desktop\Nicholas_September\cfp_logo_cmyk-w-tag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14" y="5047789"/>
            <a:ext cx="2191178" cy="895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ohnarnett\Desktop\Nicholas_September\Logos_Corperate\lecours-lumb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68" y="4978400"/>
            <a:ext cx="2714232" cy="667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hnarnett\Desktop\Nicholas_September\Logos_Corperate\tembec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16" t="27145" r="8046" b="24106"/>
          <a:stretch/>
        </p:blipFill>
        <p:spPr bwMode="auto">
          <a:xfrm>
            <a:off x="1066800" y="1905000"/>
            <a:ext cx="3401955" cy="1563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hnarnett\Desktop\Nicholas_September\Logos_Corperate\west-fraser-timber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4" y="490722"/>
            <a:ext cx="4070795" cy="1235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ohnarnett\Desktop\Nicholas_September\Logos_Corperate\KrugerIndustrial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95" b="17826"/>
          <a:stretch/>
        </p:blipFill>
        <p:spPr bwMode="auto">
          <a:xfrm>
            <a:off x="2807730" y="3301538"/>
            <a:ext cx="3683000" cy="185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ohnarnett\Desktop\Nicholas_September\Logos_Corperate\FPInnovation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31"/>
          <a:stretch/>
        </p:blipFill>
        <p:spPr bwMode="auto">
          <a:xfrm>
            <a:off x="4649230" y="-152400"/>
            <a:ext cx="4383216" cy="1773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34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ohnarnett\Desktop\Nicholas_September\QueensLogo_bl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86" y="2971800"/>
            <a:ext cx="250418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64718"/>
            <a:ext cx="3695700" cy="7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C:\Users\johnarnett\Desktop\Nicholas_September\usherbroo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64841"/>
            <a:ext cx="4610100" cy="787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johnarnett\Desktop\Nicholas_September\logo-universite-lav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616329"/>
            <a:ext cx="3009900" cy="1251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" y="319427"/>
            <a:ext cx="4191001" cy="645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2" y="1200150"/>
            <a:ext cx="1509008" cy="1866900"/>
          </a:xfrm>
          <a:prstGeom prst="rect">
            <a:avLst/>
          </a:prstGeom>
        </p:spPr>
      </p:pic>
      <p:pic>
        <p:nvPicPr>
          <p:cNvPr id="1043" name="Picture 19" descr="C:\Users\johnarnett\Desktop\Nicholas_September\Logo_UQA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5480304" cy="1128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ohnarnett\Desktop\Nicholas_September\500px-UofT_Logo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" y="4549545"/>
            <a:ext cx="3429000" cy="1597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94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89433"/>
            <a:ext cx="325649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overnment of Ontario, Ca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58" y="1089433"/>
            <a:ext cx="2645828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overnment of British Columbia Home p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81" y="2836941"/>
            <a:ext cx="2355627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44" y="2703827"/>
            <a:ext cx="2297738" cy="126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2" y="4244566"/>
            <a:ext cx="378707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11" y="4244565"/>
            <a:ext cx="2000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2311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948</Words>
  <Application>Microsoft Office PowerPoint</Application>
  <PresentationFormat>On-screen Show (4:3)</PresentationFormat>
  <Paragraphs>153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AWARE </vt:lpstr>
      <vt:lpstr>Context for the Proposal</vt:lpstr>
      <vt:lpstr>Canadian Forest Sector</vt:lpstr>
      <vt:lpstr>Advanced Remote Sensing</vt:lpstr>
      <vt:lpstr>Slide 5</vt:lpstr>
      <vt:lpstr>Slide 6</vt:lpstr>
      <vt:lpstr>Slide 7</vt:lpstr>
      <vt:lpstr>Slide 8</vt:lpstr>
      <vt:lpstr>Slide 9</vt:lpstr>
      <vt:lpstr>Slide 10</vt:lpstr>
      <vt:lpstr>AWARE </vt:lpstr>
      <vt:lpstr>Slide 12</vt:lpstr>
      <vt:lpstr>Theme Leaders</vt:lpstr>
      <vt:lpstr>Slide 14</vt:lpstr>
      <vt:lpstr>Slide 15</vt:lpstr>
      <vt:lpstr>Slide 16</vt:lpstr>
      <vt:lpstr>Slide 17</vt:lpstr>
      <vt:lpstr>Core Research Sites</vt:lpstr>
      <vt:lpstr>Slide 19</vt:lpstr>
      <vt:lpstr>Large Number of HQP</vt:lpstr>
      <vt:lpstr>Three Key Benefits of a National Approach</vt:lpstr>
      <vt:lpstr>1. Well Supported HQP Across the Country</vt:lpstr>
      <vt:lpstr>2. Annual Project Meetings</vt:lpstr>
      <vt:lpstr>3. Development and Promotion of National Approaches </vt:lpstr>
      <vt:lpstr>Meeting Sector Needs</vt:lpstr>
    </vt:vector>
  </TitlesOfParts>
  <Company>Oregon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</dc:title>
  <dc:creator>Nicholas Coops</dc:creator>
  <cp:lastModifiedBy>Agraham</cp:lastModifiedBy>
  <cp:revision>46</cp:revision>
  <dcterms:created xsi:type="dcterms:W3CDTF">2014-09-21T20:45:37Z</dcterms:created>
  <dcterms:modified xsi:type="dcterms:W3CDTF">2016-05-10T18:03:47Z</dcterms:modified>
</cp:coreProperties>
</file>